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sldIdLst>
    <p:sldId id="263" r:id="rId3"/>
    <p:sldId id="257" r:id="rId4"/>
    <p:sldId id="279" r:id="rId5"/>
    <p:sldId id="282" r:id="rId6"/>
    <p:sldId id="270" r:id="rId7"/>
    <p:sldId id="293" r:id="rId8"/>
    <p:sldId id="286" r:id="rId9"/>
    <p:sldId id="297" r:id="rId10"/>
    <p:sldId id="298" r:id="rId11"/>
    <p:sldId id="299" r:id="rId12"/>
    <p:sldId id="300" r:id="rId13"/>
    <p:sldId id="292" r:id="rId14"/>
    <p:sldId id="291" r:id="rId15"/>
    <p:sldId id="301" r:id="rId16"/>
    <p:sldId id="258" r:id="rId17"/>
    <p:sldId id="267" r:id="rId18"/>
    <p:sldId id="269" r:id="rId19"/>
    <p:sldId id="265" r:id="rId20"/>
    <p:sldId id="266" r:id="rId21"/>
    <p:sldId id="268" r:id="rId22"/>
    <p:sldId id="271" r:id="rId23"/>
    <p:sldId id="272" r:id="rId24"/>
    <p:sldId id="273" r:id="rId25"/>
    <p:sldId id="274" r:id="rId26"/>
    <p:sldId id="275" r:id="rId27"/>
    <p:sldId id="259" r:id="rId28"/>
    <p:sldId id="294" r:id="rId29"/>
    <p:sldId id="295" r:id="rId30"/>
    <p:sldId id="296"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 Id="rId8" Type="http://schemas.openxmlformats.org/officeDocument/2006/relationships/slide" Target="slides/slide6.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88E5-4E2C-80B4-4B989F01DECD}"/>
              </c:ext>
            </c:extLst>
          </c:dPt>
          <c:dPt>
            <c:idx val="1"/>
            <c:invertIfNegative val="0"/>
            <c:bubble3D val="0"/>
            <c:spPr>
              <a:solidFill>
                <a:srgbClr val="507CB6"/>
              </a:solidFill>
              <a:ln w="0">
                <a:noFill/>
              </a:ln>
            </c:spPr>
            <c:extLst>
              <c:ext xmlns:c16="http://schemas.microsoft.com/office/drawing/2014/chart" uri="{C3380CC4-5D6E-409C-BE32-E72D297353CC}">
                <c16:uniqueId val="{00000003-88E5-4E2C-80B4-4B989F01DECD}"/>
              </c:ext>
            </c:extLst>
          </c:dPt>
          <c:cat>
            <c:strRef>
              <c:f>Sheet1!$A$2:$A$3</c:f>
              <c:strCache>
                <c:ptCount val="2"/>
                <c:pt idx="0">
                  <c:v>I suggest that we form a Residents/ Owners Action committee.</c:v>
                </c:pt>
                <c:pt idx="1">
                  <c:v>I believe that existing structures are acceptable but needs more representation and consultation</c:v>
                </c:pt>
              </c:strCache>
            </c:strRef>
          </c:cat>
          <c:val>
            <c:numRef>
              <c:f>Sheet1!$B$2:$B$3</c:f>
              <c:numCache>
                <c:formatCode>0.00%</c:formatCode>
                <c:ptCount val="2"/>
                <c:pt idx="0">
                  <c:v>0.80559999999999998</c:v>
                </c:pt>
                <c:pt idx="1">
                  <c:v>0.22220000000000001</c:v>
                </c:pt>
              </c:numCache>
            </c:numRef>
          </c:val>
          <c:extLst>
            <c:ext xmlns:c16="http://schemas.microsoft.com/office/drawing/2014/chart" uri="{C3380CC4-5D6E-409C-BE32-E72D297353CC}">
              <c16:uniqueId val="{00000004-88E5-4E2C-80B4-4B989F01DECD}"/>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E05C-4CA0-9D4F-D6819DC19B2D}"/>
              </c:ext>
            </c:extLst>
          </c:dPt>
          <c:dPt>
            <c:idx val="1"/>
            <c:invertIfNegative val="0"/>
            <c:bubble3D val="0"/>
            <c:spPr>
              <a:solidFill>
                <a:srgbClr val="507CB6"/>
              </a:solidFill>
              <a:ln w="0">
                <a:noFill/>
              </a:ln>
            </c:spPr>
            <c:extLst>
              <c:ext xmlns:c16="http://schemas.microsoft.com/office/drawing/2014/chart" uri="{C3380CC4-5D6E-409C-BE32-E72D297353CC}">
                <c16:uniqueId val="{00000003-E05C-4CA0-9D4F-D6819DC19B2D}"/>
              </c:ext>
            </c:extLst>
          </c:dPt>
          <c:dPt>
            <c:idx val="2"/>
            <c:invertIfNegative val="0"/>
            <c:bubble3D val="0"/>
            <c:spPr>
              <a:solidFill>
                <a:srgbClr val="F9BE00"/>
              </a:solidFill>
              <a:ln w="0">
                <a:noFill/>
              </a:ln>
            </c:spPr>
            <c:extLst>
              <c:ext xmlns:c16="http://schemas.microsoft.com/office/drawing/2014/chart" uri="{C3380CC4-5D6E-409C-BE32-E72D297353CC}">
                <c16:uniqueId val="{00000005-E05C-4CA0-9D4F-D6819DC19B2D}"/>
              </c:ext>
            </c:extLst>
          </c:dPt>
          <c:dPt>
            <c:idx val="3"/>
            <c:invertIfNegative val="0"/>
            <c:bubble3D val="0"/>
            <c:spPr>
              <a:solidFill>
                <a:srgbClr val="6BC8CD"/>
              </a:solidFill>
              <a:ln w="0">
                <a:noFill/>
              </a:ln>
            </c:spPr>
            <c:extLst>
              <c:ext xmlns:c16="http://schemas.microsoft.com/office/drawing/2014/chart" uri="{C3380CC4-5D6E-409C-BE32-E72D297353CC}">
                <c16:uniqueId val="{00000007-E05C-4CA0-9D4F-D6819DC19B2D}"/>
              </c:ext>
            </c:extLst>
          </c:dPt>
          <c:dPt>
            <c:idx val="4"/>
            <c:invertIfNegative val="0"/>
            <c:bubble3D val="0"/>
            <c:spPr>
              <a:solidFill>
                <a:srgbClr val="FF8B4F"/>
              </a:solidFill>
              <a:ln w="0">
                <a:noFill/>
              </a:ln>
            </c:spPr>
            <c:extLst>
              <c:ext xmlns:c16="http://schemas.microsoft.com/office/drawing/2014/chart" uri="{C3380CC4-5D6E-409C-BE32-E72D297353CC}">
                <c16:uniqueId val="{00000009-E05C-4CA0-9D4F-D6819DC19B2D}"/>
              </c:ext>
            </c:extLst>
          </c:dPt>
          <c:dPt>
            <c:idx val="5"/>
            <c:invertIfNegative val="0"/>
            <c:bubble3D val="0"/>
            <c:spPr>
              <a:solidFill>
                <a:srgbClr val="7D5E90"/>
              </a:solidFill>
              <a:ln w="0">
                <a:noFill/>
              </a:ln>
            </c:spPr>
            <c:extLst>
              <c:ext xmlns:c16="http://schemas.microsoft.com/office/drawing/2014/chart" uri="{C3380CC4-5D6E-409C-BE32-E72D297353CC}">
                <c16:uniqueId val="{0000000B-E05C-4CA0-9D4F-D6819DC19B2D}"/>
              </c:ext>
            </c:extLst>
          </c:dPt>
          <c:dPt>
            <c:idx val="6"/>
            <c:invertIfNegative val="0"/>
            <c:bubble3D val="0"/>
            <c:spPr>
              <a:solidFill>
                <a:srgbClr val="D25F90"/>
              </a:solidFill>
              <a:ln w="0">
                <a:noFill/>
              </a:ln>
            </c:spPr>
            <c:extLst>
              <c:ext xmlns:c16="http://schemas.microsoft.com/office/drawing/2014/chart" uri="{C3380CC4-5D6E-409C-BE32-E72D297353CC}">
                <c16:uniqueId val="{0000000D-E05C-4CA0-9D4F-D6819DC19B2D}"/>
              </c:ext>
            </c:extLst>
          </c:dPt>
          <c:cat>
            <c:strRef>
              <c:f>Sheet1!$A$2:$A$8</c:f>
              <c:strCache>
                <c:ptCount val="7"/>
                <c:pt idx="0">
                  <c:v>None of the below - I am satisfied with the management at KPL</c:v>
                </c:pt>
                <c:pt idx="1">
                  <c:v>They appear to be making unilateral and poorly consulted decisions</c:v>
                </c:pt>
                <c:pt idx="2">
                  <c:v>Decisions are concerning in terms of our interest as  home-owners or cost consideration</c:v>
                </c:pt>
                <c:pt idx="3">
                  <c:v>Home Owner Reps on the board need a clear mandate from us before agreeing on our behalf</c:v>
                </c:pt>
                <c:pt idx="4">
                  <c:v>Too much power given to the general manager without proper oversight</c:v>
                </c:pt>
                <c:pt idx="5">
                  <c:v>Too much power given to the board without proper oversight</c:v>
                </c:pt>
                <c:pt idx="6">
                  <c:v>Concerning and questionable use of HOA funds</c:v>
                </c:pt>
              </c:strCache>
            </c:strRef>
          </c:cat>
          <c:val>
            <c:numRef>
              <c:f>Sheet1!$B$2:$B$8</c:f>
              <c:numCache>
                <c:formatCode>0.00%</c:formatCode>
                <c:ptCount val="7"/>
                <c:pt idx="0">
                  <c:v>2.7E-2</c:v>
                </c:pt>
                <c:pt idx="1">
                  <c:v>0.45950000000000002</c:v>
                </c:pt>
                <c:pt idx="2">
                  <c:v>0.64859999999999995</c:v>
                </c:pt>
                <c:pt idx="3">
                  <c:v>0.56759999999999999</c:v>
                </c:pt>
                <c:pt idx="4">
                  <c:v>0.70269999999999999</c:v>
                </c:pt>
                <c:pt idx="5">
                  <c:v>0.54049999999999998</c:v>
                </c:pt>
                <c:pt idx="6">
                  <c:v>0.54049999999999998</c:v>
                </c:pt>
              </c:numCache>
            </c:numRef>
          </c:val>
          <c:extLst>
            <c:ext xmlns:c16="http://schemas.microsoft.com/office/drawing/2014/chart" uri="{C3380CC4-5D6E-409C-BE32-E72D297353CC}">
              <c16:uniqueId val="{0000000E-E05C-4CA0-9D4F-D6819DC19B2D}"/>
            </c:ext>
          </c:extLst>
        </c:ser>
        <c:dLbls>
          <c:showLegendKey val="0"/>
          <c:showVal val="0"/>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10826D-A7C9-48A9-A63E-0751D37B2227}" type="datetimeFigureOut">
              <a:rPr lang="en-US" smtClean="0"/>
              <a:t>4/6/2024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25410B-D180-48F8-A024-FE56CB024522}" type="slidenum">
              <a:rPr lang="en-US" smtClean="0"/>
              <a:t>‹#›</a:t>
            </a:fld>
            <a:endParaRPr lang="en-US"/>
          </a:p>
        </p:txBody>
      </p:sp>
    </p:spTree>
    <p:extLst>
      <p:ext uri="{BB962C8B-B14F-4D97-AF65-F5344CB8AC3E}">
        <p14:creationId xmlns:p14="http://schemas.microsoft.com/office/powerpoint/2010/main" val="884299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10826D-A7C9-48A9-A63E-0751D37B2227}" type="datetimeFigureOut">
              <a:rPr lang="en-US" smtClean="0"/>
              <a:t>4/6/2024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25410B-D180-48F8-A024-FE56CB024522}" type="slidenum">
              <a:rPr lang="en-US" smtClean="0"/>
              <a:t>‹#›</a:t>
            </a:fld>
            <a:endParaRPr lang="en-US"/>
          </a:p>
        </p:txBody>
      </p:sp>
    </p:spTree>
    <p:extLst>
      <p:ext uri="{BB962C8B-B14F-4D97-AF65-F5344CB8AC3E}">
        <p14:creationId xmlns:p14="http://schemas.microsoft.com/office/powerpoint/2010/main" val="2960190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10826D-A7C9-48A9-A63E-0751D37B2227}" type="datetimeFigureOut">
              <a:rPr lang="en-US" smtClean="0"/>
              <a:t>4/6/2024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25410B-D180-48F8-A024-FE56CB024522}" type="slidenum">
              <a:rPr lang="en-US" smtClean="0"/>
              <a:t>‹#›</a:t>
            </a:fld>
            <a:endParaRPr lang="en-US"/>
          </a:p>
        </p:txBody>
      </p:sp>
    </p:spTree>
    <p:extLst>
      <p:ext uri="{BB962C8B-B14F-4D97-AF65-F5344CB8AC3E}">
        <p14:creationId xmlns:p14="http://schemas.microsoft.com/office/powerpoint/2010/main" val="15423926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bg>
      <p:bgPr>
        <a:solidFill>
          <a:schemeClr val="accent1"/>
        </a:solidFill>
        <a:effectLst/>
      </p:bgPr>
    </p:bg>
    <p:spTree>
      <p:nvGrpSpPr>
        <p:cNvPr id="1" name=""/>
        <p:cNvGrpSpPr/>
        <p:nvPr/>
      </p:nvGrpSpPr>
      <p:grpSpPr>
        <a:xfrm>
          <a:off x="0" y="0"/>
          <a:ext cx="0" cy="0"/>
          <a:chOff x="0" y="0"/>
          <a:chExt cx="0" cy="0"/>
        </a:xfrm>
      </p:grpSpPr>
      <p:sp>
        <p:nvSpPr>
          <p:cNvPr id="8" name="Text Placeholder 7"/>
          <p:cNvSpPr>
            <a:spLocks noGrp="1"/>
          </p:cNvSpPr>
          <p:nvPr>
            <p:ph type="body" sz="quarter" idx="11" hasCustomPrompt="1"/>
          </p:nvPr>
        </p:nvSpPr>
        <p:spPr>
          <a:xfrm>
            <a:off x="341992" y="3326145"/>
            <a:ext cx="10383003" cy="1646307"/>
          </a:xfrm>
        </p:spPr>
        <p:txBody>
          <a:bodyPr anchor="b">
            <a:normAutofit/>
          </a:bodyPr>
          <a:lstStyle>
            <a:lvl1pPr marL="0" indent="0">
              <a:buNone/>
              <a:defRPr sz="4267" b="1" baseline="0">
                <a:solidFill>
                  <a:schemeClr val="bg1"/>
                </a:solidFill>
              </a:defRPr>
            </a:lvl1pPr>
          </a:lstStyle>
          <a:p>
            <a:pPr lvl="0"/>
            <a:r>
              <a:rPr lang="en-US" dirty="0"/>
              <a:t>Title style (only changes made to the parent slide will be reflected in the app)</a:t>
            </a:r>
          </a:p>
        </p:txBody>
      </p:sp>
      <p:sp>
        <p:nvSpPr>
          <p:cNvPr id="3" name="Text Placeholder 2"/>
          <p:cNvSpPr>
            <a:spLocks noGrp="1"/>
          </p:cNvSpPr>
          <p:nvPr>
            <p:ph type="body" sz="quarter" idx="12" hasCustomPrompt="1"/>
          </p:nvPr>
        </p:nvSpPr>
        <p:spPr>
          <a:xfrm>
            <a:off x="354883" y="4972051"/>
            <a:ext cx="3917951" cy="514349"/>
          </a:xfrm>
        </p:spPr>
        <p:txBody>
          <a:bodyPr>
            <a:normAutofit/>
          </a:bodyPr>
          <a:lstStyle>
            <a:lvl1pPr>
              <a:defRPr sz="1600" baseline="0">
                <a:solidFill>
                  <a:schemeClr val="bg1"/>
                </a:solidFill>
              </a:defRPr>
            </a:lvl1pPr>
          </a:lstStyle>
          <a:p>
            <a:pPr lvl="0"/>
            <a:r>
              <a:rPr lang="en-US" dirty="0"/>
              <a:t>Title slide subtitle style</a:t>
            </a:r>
          </a:p>
        </p:txBody>
      </p:sp>
      <p:sp>
        <p:nvSpPr>
          <p:cNvPr id="5" name="Subtitle 1">
            <a:extLst>
              <a:ext uri="{FF2B5EF4-FFF2-40B4-BE49-F238E27FC236}">
                <a16:creationId xmlns:a16="http://schemas.microsoft.com/office/drawing/2014/main" id="{B397FB30-D0E6-47F8-D354-616B0E20A00C}"/>
              </a:ext>
            </a:extLst>
          </p:cNvPr>
          <p:cNvSpPr txBox="1">
            <a:spLocks/>
          </p:cNvSpPr>
          <p:nvPr userDrawn="1"/>
        </p:nvSpPr>
        <p:spPr>
          <a:xfrm>
            <a:off x="4519855" y="6482697"/>
            <a:ext cx="1400847" cy="213603"/>
          </a:xfrm>
          <a:prstGeom prst="rect">
            <a:avLst/>
          </a:prstGeom>
        </p:spPr>
        <p:txBody>
          <a:bodyPr vert="horz" lIns="121920" tIns="60960" rIns="121920" bIns="6096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1067" dirty="0">
                <a:solidFill>
                  <a:srgbClr val="FFFFFF"/>
                </a:solidFill>
                <a:latin typeface="Helvetica Neue"/>
                <a:cs typeface="Helvetica Neue"/>
              </a:rPr>
              <a:t>Powered by</a:t>
            </a:r>
          </a:p>
        </p:txBody>
      </p:sp>
      <p:pic>
        <p:nvPicPr>
          <p:cNvPr id="6" name="Picture 5">
            <a:extLst>
              <a:ext uri="{FF2B5EF4-FFF2-40B4-BE49-F238E27FC236}">
                <a16:creationId xmlns:a16="http://schemas.microsoft.com/office/drawing/2014/main" id="{664C1F35-7934-3723-FBBD-74C99BCA9C0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41353" y="6388544"/>
            <a:ext cx="1842324" cy="448721"/>
          </a:xfrm>
          <a:prstGeom prst="rect">
            <a:avLst/>
          </a:prstGeom>
        </p:spPr>
      </p:pic>
    </p:spTree>
    <p:extLst>
      <p:ext uri="{BB962C8B-B14F-4D97-AF65-F5344CB8AC3E}">
        <p14:creationId xmlns:p14="http://schemas.microsoft.com/office/powerpoint/2010/main" val="39442931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3515" y="107528"/>
            <a:ext cx="10972800" cy="731617"/>
          </a:xfrm>
        </p:spPr>
        <p:txBody>
          <a:bodyPr/>
          <a:lstStyle>
            <a:lvl1pPr>
              <a:defRPr/>
            </a:lvl1pPr>
          </a:lstStyle>
          <a:p>
            <a:r>
              <a:rPr lang="en-US" dirty="0"/>
              <a:t>Master title style (only changes made to the parent slide will be reflected in the app)</a:t>
            </a:r>
          </a:p>
        </p:txBody>
      </p:sp>
      <p:sp>
        <p:nvSpPr>
          <p:cNvPr id="6" name="Slide Number Placeholder 5"/>
          <p:cNvSpPr>
            <a:spLocks noGrp="1"/>
          </p:cNvSpPr>
          <p:nvPr>
            <p:ph type="sldNum" sz="quarter" idx="12"/>
          </p:nvPr>
        </p:nvSpPr>
        <p:spPr/>
        <p:txBody>
          <a:bodyPr/>
          <a:lstStyle/>
          <a:p>
            <a:fld id="{A88B48FB-E956-2048-9E74-C69E7CAA26CC}" type="slidenum">
              <a:rPr lang="en-US" smtClean="0"/>
              <a:t>‹#›</a:t>
            </a:fld>
            <a:endParaRPr lang="en-US"/>
          </a:p>
        </p:txBody>
      </p:sp>
      <p:sp>
        <p:nvSpPr>
          <p:cNvPr id="8" name="Content Placeholder 7">
            <a:extLst>
              <a:ext uri="{FF2B5EF4-FFF2-40B4-BE49-F238E27FC236}">
                <a16:creationId xmlns:a16="http://schemas.microsoft.com/office/drawing/2014/main" id="{8252A03B-2D42-4DAE-8460-CF96145A8DF0}"/>
              </a:ext>
            </a:extLst>
          </p:cNvPr>
          <p:cNvSpPr>
            <a:spLocks noGrp="1"/>
          </p:cNvSpPr>
          <p:nvPr>
            <p:ph sz="quarter" idx="13" hasCustomPrompt="1"/>
          </p:nvPr>
        </p:nvSpPr>
        <p:spPr>
          <a:xfrm>
            <a:off x="153515" y="1340107"/>
            <a:ext cx="10972800" cy="4758684"/>
          </a:xfrm>
        </p:spPr>
        <p:txBody>
          <a:bodyPr/>
          <a:lstStyle>
            <a:lvl1pPr>
              <a:defRPr sz="1867">
                <a:solidFill>
                  <a:schemeClr val="tx1"/>
                </a:solidFill>
              </a:defRPr>
            </a:lvl1pPr>
            <a:lvl2pPr>
              <a:defRPr sz="1867">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67">
                <a:latin typeface="Arial" panose="020B0604020202020204" pitchFamily="34" charset="0"/>
                <a:cs typeface="Arial" panose="020B0604020202020204" pitchFamily="34" charset="0"/>
              </a:defRPr>
            </a:lvl4pPr>
            <a:lvl5pPr>
              <a:defRPr sz="1467">
                <a:latin typeface="Arial" panose="020B0604020202020204" pitchFamily="34" charset="0"/>
                <a:cs typeface="Arial" panose="020B0604020202020204" pitchFamily="34" charset="0"/>
              </a:defRPr>
            </a:lvl5pPr>
          </a:lstStyle>
          <a:p>
            <a:pPr lvl="0"/>
            <a:r>
              <a:rPr lang="en-US" dirty="0"/>
              <a:t>Master text style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a:extLst>
              <a:ext uri="{FF2B5EF4-FFF2-40B4-BE49-F238E27FC236}">
                <a16:creationId xmlns:a16="http://schemas.microsoft.com/office/drawing/2014/main" id="{FCB14CF1-AB9B-4870-9E5C-AD8F31C7FF68}"/>
              </a:ext>
            </a:extLst>
          </p:cNvPr>
          <p:cNvSpPr>
            <a:spLocks noGrp="1"/>
          </p:cNvSpPr>
          <p:nvPr>
            <p:ph type="body" sz="quarter" idx="14" hasCustomPrompt="1"/>
          </p:nvPr>
        </p:nvSpPr>
        <p:spPr>
          <a:xfrm>
            <a:off x="164429" y="836559"/>
            <a:ext cx="10972800" cy="319617"/>
          </a:xfrm>
        </p:spPr>
        <p:txBody>
          <a:bodyPr/>
          <a:lstStyle>
            <a:lvl1pPr>
              <a:defRPr/>
            </a:lvl1pPr>
          </a:lstStyle>
          <a:p>
            <a:pPr lvl="0"/>
            <a:r>
              <a:rPr lang="en-US" dirty="0"/>
              <a:t>Master text style</a:t>
            </a:r>
            <a:endParaRPr lang="en-GB" dirty="0"/>
          </a:p>
        </p:txBody>
      </p:sp>
      <p:sp>
        <p:nvSpPr>
          <p:cNvPr id="7" name="Footer Placeholder 3">
            <a:extLst>
              <a:ext uri="{FF2B5EF4-FFF2-40B4-BE49-F238E27FC236}">
                <a16:creationId xmlns:a16="http://schemas.microsoft.com/office/drawing/2014/main" id="{E39551A5-770E-3978-ED85-9963EA081996}"/>
              </a:ext>
            </a:extLst>
          </p:cNvPr>
          <p:cNvSpPr>
            <a:spLocks noGrp="1"/>
          </p:cNvSpPr>
          <p:nvPr>
            <p:ph type="ftr" sz="quarter" idx="3"/>
          </p:nvPr>
        </p:nvSpPr>
        <p:spPr>
          <a:xfrm>
            <a:off x="2743200" y="6415823"/>
            <a:ext cx="8452499" cy="366183"/>
          </a:xfrm>
          <a:prstGeom prst="rect">
            <a:avLst/>
          </a:prstGeom>
        </p:spPr>
        <p:txBody>
          <a:bodyPr vert="horz" lIns="91440" tIns="45720" rIns="91440" bIns="45720" rtlCol="0" anchor="ctr"/>
          <a:lstStyle>
            <a:lvl1pPr algn="l">
              <a:defRPr sz="1400">
                <a:solidFill>
                  <a:schemeClr val="tx1">
                    <a:tint val="75000"/>
                  </a:schemeClr>
                </a:solidFill>
              </a:defRPr>
            </a:lvl1pPr>
          </a:lstStyle>
          <a:p>
            <a:endParaRPr lang="en-US" dirty="0"/>
          </a:p>
        </p:txBody>
      </p:sp>
      <p:sp>
        <p:nvSpPr>
          <p:cNvPr id="9" name="Subtitle 1">
            <a:extLst>
              <a:ext uri="{FF2B5EF4-FFF2-40B4-BE49-F238E27FC236}">
                <a16:creationId xmlns:a16="http://schemas.microsoft.com/office/drawing/2014/main" id="{598A6424-24D4-9A7A-503B-1810D9718646}"/>
              </a:ext>
            </a:extLst>
          </p:cNvPr>
          <p:cNvSpPr txBox="1">
            <a:spLocks/>
          </p:cNvSpPr>
          <p:nvPr userDrawn="1"/>
        </p:nvSpPr>
        <p:spPr>
          <a:xfrm>
            <a:off x="58814" y="6507727"/>
            <a:ext cx="1400847" cy="213603"/>
          </a:xfrm>
          <a:prstGeom prst="rect">
            <a:avLst/>
          </a:prstGeom>
        </p:spPr>
        <p:txBody>
          <a:bodyPr vert="horz" lIns="121920" tIns="60960" rIns="121920" bIns="6096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1067" dirty="0">
                <a:solidFill>
                  <a:srgbClr val="7C878E"/>
                </a:solidFill>
                <a:latin typeface="Helvetica Neue"/>
                <a:cs typeface="Helvetica Neue"/>
              </a:rPr>
              <a:t>Powered by</a:t>
            </a:r>
          </a:p>
        </p:txBody>
      </p:sp>
      <p:pic>
        <p:nvPicPr>
          <p:cNvPr id="10" name="Picture 9">
            <a:extLst>
              <a:ext uri="{FF2B5EF4-FFF2-40B4-BE49-F238E27FC236}">
                <a16:creationId xmlns:a16="http://schemas.microsoft.com/office/drawing/2014/main" id="{E8D6880F-98FC-C70E-7434-35DAC835CCE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147" y="6447989"/>
            <a:ext cx="1618312" cy="394160"/>
          </a:xfrm>
          <a:prstGeom prst="rect">
            <a:avLst/>
          </a:prstGeom>
        </p:spPr>
      </p:pic>
    </p:spTree>
    <p:extLst>
      <p:ext uri="{BB962C8B-B14F-4D97-AF65-F5344CB8AC3E}">
        <p14:creationId xmlns:p14="http://schemas.microsoft.com/office/powerpoint/2010/main" val="6919382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chemeClr val="accent1"/>
        </a:solidFill>
        <a:effectLst/>
      </p:bgPr>
    </p:bg>
    <p:spTree>
      <p:nvGrpSpPr>
        <p:cNvPr id="1" name=""/>
        <p:cNvGrpSpPr/>
        <p:nvPr/>
      </p:nvGrpSpPr>
      <p:grpSpPr>
        <a:xfrm>
          <a:off x="0" y="0"/>
          <a:ext cx="0" cy="0"/>
          <a:chOff x="0" y="0"/>
          <a:chExt cx="0" cy="0"/>
        </a:xfrm>
      </p:grpSpPr>
      <p:sp>
        <p:nvSpPr>
          <p:cNvPr id="8" name="Text Placeholder 7"/>
          <p:cNvSpPr>
            <a:spLocks noGrp="1"/>
          </p:cNvSpPr>
          <p:nvPr>
            <p:ph type="body" sz="quarter" idx="11" hasCustomPrompt="1"/>
          </p:nvPr>
        </p:nvSpPr>
        <p:spPr>
          <a:xfrm>
            <a:off x="341992" y="3326145"/>
            <a:ext cx="10383003" cy="1646307"/>
          </a:xfrm>
        </p:spPr>
        <p:txBody>
          <a:bodyPr anchor="b">
            <a:normAutofit/>
          </a:bodyPr>
          <a:lstStyle>
            <a:lvl1pPr marL="0" indent="0">
              <a:buNone/>
              <a:defRPr sz="4267" b="1" baseline="0">
                <a:solidFill>
                  <a:schemeClr val="bg1"/>
                </a:solidFill>
              </a:defRPr>
            </a:lvl1pPr>
          </a:lstStyle>
          <a:p>
            <a:pPr lvl="0"/>
            <a:r>
              <a:rPr lang="en-US" dirty="0"/>
              <a:t>Title style (only changes made to the parent slide will be reflected in the app)</a:t>
            </a:r>
          </a:p>
        </p:txBody>
      </p:sp>
      <p:sp>
        <p:nvSpPr>
          <p:cNvPr id="3" name="Text Placeholder 2"/>
          <p:cNvSpPr>
            <a:spLocks noGrp="1"/>
          </p:cNvSpPr>
          <p:nvPr>
            <p:ph type="body" sz="quarter" idx="12" hasCustomPrompt="1"/>
          </p:nvPr>
        </p:nvSpPr>
        <p:spPr>
          <a:xfrm>
            <a:off x="354883" y="4972051"/>
            <a:ext cx="3917951" cy="514349"/>
          </a:xfrm>
        </p:spPr>
        <p:txBody>
          <a:bodyPr>
            <a:normAutofit/>
          </a:bodyPr>
          <a:lstStyle>
            <a:lvl1pPr>
              <a:defRPr sz="1600" baseline="0">
                <a:solidFill>
                  <a:schemeClr val="bg1"/>
                </a:solidFill>
              </a:defRPr>
            </a:lvl1pPr>
          </a:lstStyle>
          <a:p>
            <a:pPr lvl="0"/>
            <a:r>
              <a:rPr lang="en-US" dirty="0"/>
              <a:t>Title slide subtitle style</a:t>
            </a:r>
          </a:p>
        </p:txBody>
      </p:sp>
      <p:sp>
        <p:nvSpPr>
          <p:cNvPr id="5" name="Subtitle 1">
            <a:extLst>
              <a:ext uri="{FF2B5EF4-FFF2-40B4-BE49-F238E27FC236}">
                <a16:creationId xmlns:a16="http://schemas.microsoft.com/office/drawing/2014/main" id="{B397FB30-D0E6-47F8-D354-616B0E20A00C}"/>
              </a:ext>
            </a:extLst>
          </p:cNvPr>
          <p:cNvSpPr txBox="1">
            <a:spLocks/>
          </p:cNvSpPr>
          <p:nvPr userDrawn="1"/>
        </p:nvSpPr>
        <p:spPr>
          <a:xfrm>
            <a:off x="4519855" y="6482697"/>
            <a:ext cx="1400847" cy="213603"/>
          </a:xfrm>
          <a:prstGeom prst="rect">
            <a:avLst/>
          </a:prstGeom>
        </p:spPr>
        <p:txBody>
          <a:bodyPr vert="horz" lIns="121920" tIns="60960" rIns="121920" bIns="6096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1067" dirty="0">
                <a:solidFill>
                  <a:srgbClr val="FFFFFF"/>
                </a:solidFill>
                <a:latin typeface="Helvetica Neue"/>
                <a:cs typeface="Helvetica Neue"/>
              </a:rPr>
              <a:t>Powered by</a:t>
            </a:r>
          </a:p>
        </p:txBody>
      </p:sp>
      <p:pic>
        <p:nvPicPr>
          <p:cNvPr id="6" name="Picture 5">
            <a:extLst>
              <a:ext uri="{FF2B5EF4-FFF2-40B4-BE49-F238E27FC236}">
                <a16:creationId xmlns:a16="http://schemas.microsoft.com/office/drawing/2014/main" id="{664C1F35-7934-3723-FBBD-74C99BCA9C0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41353" y="6388544"/>
            <a:ext cx="1842324" cy="448721"/>
          </a:xfrm>
          <a:prstGeom prst="rect">
            <a:avLst/>
          </a:prstGeom>
        </p:spPr>
      </p:pic>
    </p:spTree>
    <p:extLst>
      <p:ext uri="{BB962C8B-B14F-4D97-AF65-F5344CB8AC3E}">
        <p14:creationId xmlns:p14="http://schemas.microsoft.com/office/powerpoint/2010/main" val="21677404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esponse Summary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7B593F9-7B30-274B-BFFF-492683631E49}" type="slidenum">
              <a:rPr lang="en-US" smtClean="0"/>
              <a:t>‹#›</a:t>
            </a:fld>
            <a:endParaRPr lang="en-US"/>
          </a:p>
        </p:txBody>
      </p:sp>
      <p:sp>
        <p:nvSpPr>
          <p:cNvPr id="13" name="Text Placeholder 12"/>
          <p:cNvSpPr>
            <a:spLocks noGrp="1"/>
          </p:cNvSpPr>
          <p:nvPr>
            <p:ph type="body" sz="quarter" idx="13" hasCustomPrompt="1"/>
          </p:nvPr>
        </p:nvSpPr>
        <p:spPr>
          <a:xfrm>
            <a:off x="281870" y="4852525"/>
            <a:ext cx="6101851" cy="467783"/>
          </a:xfrm>
        </p:spPr>
        <p:txBody>
          <a:bodyPr/>
          <a:lstStyle>
            <a:lvl1pPr>
              <a:defRPr b="0"/>
            </a:lvl1pPr>
          </a:lstStyle>
          <a:p>
            <a:pPr lvl="0"/>
            <a:r>
              <a:rPr lang="en-US" dirty="0"/>
              <a:t>Master text style</a:t>
            </a:r>
          </a:p>
        </p:txBody>
      </p:sp>
      <p:sp>
        <p:nvSpPr>
          <p:cNvPr id="17" name="Title 16"/>
          <p:cNvSpPr>
            <a:spLocks noGrp="1"/>
          </p:cNvSpPr>
          <p:nvPr>
            <p:ph type="title" hasCustomPrompt="1"/>
          </p:nvPr>
        </p:nvSpPr>
        <p:spPr>
          <a:xfrm>
            <a:off x="273051" y="3113001"/>
            <a:ext cx="10972800" cy="1143000"/>
          </a:xfrm>
        </p:spPr>
        <p:txBody>
          <a:bodyPr/>
          <a:lstStyle/>
          <a:p>
            <a:r>
              <a:rPr lang="en-US" dirty="0"/>
              <a:t>Master title style (only changes made to the parent slide will be reflected in the app)</a:t>
            </a:r>
          </a:p>
        </p:txBody>
      </p:sp>
      <p:sp>
        <p:nvSpPr>
          <p:cNvPr id="16" name="Text Placeholder 5"/>
          <p:cNvSpPr>
            <a:spLocks noGrp="1"/>
          </p:cNvSpPr>
          <p:nvPr>
            <p:ph type="body" sz="quarter" idx="17" hasCustomPrompt="1"/>
          </p:nvPr>
        </p:nvSpPr>
        <p:spPr>
          <a:xfrm>
            <a:off x="273051" y="4211512"/>
            <a:ext cx="5145616" cy="374649"/>
          </a:xfrm>
        </p:spPr>
        <p:txBody>
          <a:bodyPr/>
          <a:lstStyle>
            <a:lvl2pPr marL="6351" indent="0">
              <a:buNone/>
              <a:defRPr sz="2133">
                <a:solidFill>
                  <a:schemeClr val="bg1">
                    <a:lumMod val="50000"/>
                  </a:schemeClr>
                </a:solidFill>
                <a:latin typeface="Arial"/>
                <a:cs typeface="Arial"/>
              </a:defRPr>
            </a:lvl2pPr>
          </a:lstStyle>
          <a:p>
            <a:pPr lvl="1"/>
            <a:r>
              <a:rPr lang="en-US" dirty="0"/>
              <a:t>Total Responses style</a:t>
            </a:r>
          </a:p>
        </p:txBody>
      </p:sp>
      <p:sp>
        <p:nvSpPr>
          <p:cNvPr id="7" name="Text Placeholder 12"/>
          <p:cNvSpPr>
            <a:spLocks noGrp="1"/>
          </p:cNvSpPr>
          <p:nvPr>
            <p:ph type="body" sz="quarter" idx="18" hasCustomPrompt="1"/>
          </p:nvPr>
        </p:nvSpPr>
        <p:spPr>
          <a:xfrm>
            <a:off x="281870" y="5397121"/>
            <a:ext cx="6101851" cy="467783"/>
          </a:xfrm>
        </p:spPr>
        <p:txBody>
          <a:bodyPr/>
          <a:lstStyle>
            <a:lvl1pPr>
              <a:defRPr b="0"/>
            </a:lvl1pPr>
          </a:lstStyle>
          <a:p>
            <a:pPr lvl="0"/>
            <a:r>
              <a:rPr lang="en-US" dirty="0"/>
              <a:t>Master text style</a:t>
            </a:r>
          </a:p>
        </p:txBody>
      </p:sp>
      <p:sp>
        <p:nvSpPr>
          <p:cNvPr id="8" name="Footer Placeholder 3">
            <a:extLst>
              <a:ext uri="{FF2B5EF4-FFF2-40B4-BE49-F238E27FC236}">
                <a16:creationId xmlns:a16="http://schemas.microsoft.com/office/drawing/2014/main" id="{CDF05C82-1244-9CA3-984A-2EEF32F7964F}"/>
              </a:ext>
            </a:extLst>
          </p:cNvPr>
          <p:cNvSpPr>
            <a:spLocks noGrp="1"/>
          </p:cNvSpPr>
          <p:nvPr>
            <p:ph type="ftr" sz="quarter" idx="3"/>
          </p:nvPr>
        </p:nvSpPr>
        <p:spPr>
          <a:xfrm>
            <a:off x="2743200" y="6415823"/>
            <a:ext cx="8408019" cy="366183"/>
          </a:xfrm>
          <a:prstGeom prst="rect">
            <a:avLst/>
          </a:prstGeom>
        </p:spPr>
        <p:txBody>
          <a:bodyPr vert="horz" lIns="91440" tIns="45720" rIns="91440" bIns="45720" rtlCol="0" anchor="ctr"/>
          <a:lstStyle>
            <a:lvl1pPr algn="l">
              <a:defRPr sz="1400">
                <a:solidFill>
                  <a:schemeClr val="tx1">
                    <a:tint val="75000"/>
                  </a:schemeClr>
                </a:solidFill>
              </a:defRPr>
            </a:lvl1pPr>
          </a:lstStyle>
          <a:p>
            <a:endParaRPr lang="en-US" dirty="0"/>
          </a:p>
        </p:txBody>
      </p:sp>
      <p:sp>
        <p:nvSpPr>
          <p:cNvPr id="9" name="Subtitle 1">
            <a:extLst>
              <a:ext uri="{FF2B5EF4-FFF2-40B4-BE49-F238E27FC236}">
                <a16:creationId xmlns:a16="http://schemas.microsoft.com/office/drawing/2014/main" id="{95CE0200-F192-0824-3C26-E467CCA0AF48}"/>
              </a:ext>
            </a:extLst>
          </p:cNvPr>
          <p:cNvSpPr txBox="1">
            <a:spLocks/>
          </p:cNvSpPr>
          <p:nvPr userDrawn="1"/>
        </p:nvSpPr>
        <p:spPr>
          <a:xfrm>
            <a:off x="58814" y="6507727"/>
            <a:ext cx="1400847" cy="213603"/>
          </a:xfrm>
          <a:prstGeom prst="rect">
            <a:avLst/>
          </a:prstGeom>
        </p:spPr>
        <p:txBody>
          <a:bodyPr vert="horz" lIns="121920" tIns="60960" rIns="121920" bIns="6096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1067" dirty="0">
                <a:solidFill>
                  <a:srgbClr val="7C878E"/>
                </a:solidFill>
                <a:latin typeface="Helvetica Neue"/>
                <a:cs typeface="Helvetica Neue"/>
              </a:rPr>
              <a:t>Powered by</a:t>
            </a:r>
          </a:p>
        </p:txBody>
      </p:sp>
      <p:pic>
        <p:nvPicPr>
          <p:cNvPr id="10" name="Picture 9">
            <a:extLst>
              <a:ext uri="{FF2B5EF4-FFF2-40B4-BE49-F238E27FC236}">
                <a16:creationId xmlns:a16="http://schemas.microsoft.com/office/drawing/2014/main" id="{EEAE7EF1-F906-EB3F-7B2E-99EE2BAA376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147" y="6447989"/>
            <a:ext cx="1618312" cy="394160"/>
          </a:xfrm>
          <a:prstGeom prst="rect">
            <a:avLst/>
          </a:prstGeom>
        </p:spPr>
      </p:pic>
    </p:spTree>
    <p:extLst>
      <p:ext uri="{BB962C8B-B14F-4D97-AF65-F5344CB8AC3E}">
        <p14:creationId xmlns:p14="http://schemas.microsoft.com/office/powerpoint/2010/main" val="19568181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3515" y="107528"/>
            <a:ext cx="10972800" cy="774857"/>
          </a:xfrm>
        </p:spPr>
        <p:txBody>
          <a:bodyPr/>
          <a:lstStyle/>
          <a:p>
            <a:r>
              <a:rPr lang="en-US" dirty="0"/>
              <a:t>Master title style (only changes made to the parent slide will be reflected in the app)</a:t>
            </a:r>
          </a:p>
        </p:txBody>
      </p:sp>
      <p:sp>
        <p:nvSpPr>
          <p:cNvPr id="3" name="Content Placeholder 2"/>
          <p:cNvSpPr>
            <a:spLocks noGrp="1"/>
          </p:cNvSpPr>
          <p:nvPr>
            <p:ph idx="1" hasCustomPrompt="1"/>
          </p:nvPr>
        </p:nvSpPr>
        <p:spPr>
          <a:xfrm>
            <a:off x="163427" y="888467"/>
            <a:ext cx="7110008" cy="332192"/>
          </a:xfrm>
        </p:spPr>
        <p:txBody>
          <a:bodyPr/>
          <a:lstStyle/>
          <a:p>
            <a:pPr lvl="0"/>
            <a:r>
              <a:rPr lang="en-US" dirty="0"/>
              <a:t>Master text style</a:t>
            </a:r>
          </a:p>
        </p:txBody>
      </p:sp>
      <p:sp>
        <p:nvSpPr>
          <p:cNvPr id="6" name="Slide Number Placeholder 5"/>
          <p:cNvSpPr>
            <a:spLocks noGrp="1"/>
          </p:cNvSpPr>
          <p:nvPr>
            <p:ph type="sldNum" sz="quarter" idx="12"/>
          </p:nvPr>
        </p:nvSpPr>
        <p:spPr/>
        <p:txBody>
          <a:bodyPr/>
          <a:lstStyle/>
          <a:p>
            <a:fld id="{A88B48FB-E956-2048-9E74-C69E7CAA26CC}" type="slidenum">
              <a:rPr lang="en-US" smtClean="0"/>
              <a:t>‹#›</a:t>
            </a:fld>
            <a:endParaRPr lang="en-US"/>
          </a:p>
        </p:txBody>
      </p:sp>
      <p:sp>
        <p:nvSpPr>
          <p:cNvPr id="5" name="Footer Placeholder 3">
            <a:extLst>
              <a:ext uri="{FF2B5EF4-FFF2-40B4-BE49-F238E27FC236}">
                <a16:creationId xmlns:a16="http://schemas.microsoft.com/office/drawing/2014/main" id="{9FE2B938-E785-E802-7A9A-5AD4FEF6088C}"/>
              </a:ext>
            </a:extLst>
          </p:cNvPr>
          <p:cNvSpPr>
            <a:spLocks noGrp="1"/>
          </p:cNvSpPr>
          <p:nvPr>
            <p:ph type="ftr" sz="quarter" idx="3"/>
          </p:nvPr>
        </p:nvSpPr>
        <p:spPr>
          <a:xfrm>
            <a:off x="2791968" y="6415823"/>
            <a:ext cx="8403731" cy="366183"/>
          </a:xfrm>
          <a:prstGeom prst="rect">
            <a:avLst/>
          </a:prstGeom>
        </p:spPr>
        <p:txBody>
          <a:bodyPr vert="horz" lIns="91440" tIns="45720" rIns="91440" bIns="45720" rtlCol="0" anchor="ctr"/>
          <a:lstStyle>
            <a:lvl1pPr algn="l">
              <a:defRPr sz="1400">
                <a:solidFill>
                  <a:schemeClr val="tx1">
                    <a:tint val="75000"/>
                  </a:schemeClr>
                </a:solidFill>
              </a:defRPr>
            </a:lvl1pPr>
          </a:lstStyle>
          <a:p>
            <a:endParaRPr lang="en-US" dirty="0"/>
          </a:p>
        </p:txBody>
      </p:sp>
      <p:sp>
        <p:nvSpPr>
          <p:cNvPr id="7" name="Subtitle 1">
            <a:extLst>
              <a:ext uri="{FF2B5EF4-FFF2-40B4-BE49-F238E27FC236}">
                <a16:creationId xmlns:a16="http://schemas.microsoft.com/office/drawing/2014/main" id="{13756DC3-62A3-EAD0-0902-502D886CC750}"/>
              </a:ext>
            </a:extLst>
          </p:cNvPr>
          <p:cNvSpPr txBox="1">
            <a:spLocks/>
          </p:cNvSpPr>
          <p:nvPr userDrawn="1"/>
        </p:nvSpPr>
        <p:spPr>
          <a:xfrm>
            <a:off x="58814" y="6507727"/>
            <a:ext cx="1400847" cy="213603"/>
          </a:xfrm>
          <a:prstGeom prst="rect">
            <a:avLst/>
          </a:prstGeom>
        </p:spPr>
        <p:txBody>
          <a:bodyPr vert="horz" lIns="121920" tIns="60960" rIns="121920" bIns="6096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1067" dirty="0">
                <a:solidFill>
                  <a:srgbClr val="7C878E"/>
                </a:solidFill>
                <a:latin typeface="Helvetica Neue"/>
                <a:cs typeface="Helvetica Neue"/>
              </a:rPr>
              <a:t>Powered by</a:t>
            </a:r>
          </a:p>
        </p:txBody>
      </p:sp>
      <p:pic>
        <p:nvPicPr>
          <p:cNvPr id="8" name="Picture 7">
            <a:extLst>
              <a:ext uri="{FF2B5EF4-FFF2-40B4-BE49-F238E27FC236}">
                <a16:creationId xmlns:a16="http://schemas.microsoft.com/office/drawing/2014/main" id="{91750C52-00F9-42B7-9AC0-F5417C88D42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147" y="6447989"/>
            <a:ext cx="1618312" cy="394160"/>
          </a:xfrm>
          <a:prstGeom prst="rect">
            <a:avLst/>
          </a:prstGeom>
        </p:spPr>
      </p:pic>
    </p:spTree>
    <p:extLst>
      <p:ext uri="{BB962C8B-B14F-4D97-AF65-F5344CB8AC3E}">
        <p14:creationId xmlns:p14="http://schemas.microsoft.com/office/powerpoint/2010/main" val="4289392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10826D-A7C9-48A9-A63E-0751D37B2227}" type="datetimeFigureOut">
              <a:rPr lang="en-US" smtClean="0"/>
              <a:t>4/6/2024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25410B-D180-48F8-A024-FE56CB024522}" type="slidenum">
              <a:rPr lang="en-US" smtClean="0"/>
              <a:t>‹#›</a:t>
            </a:fld>
            <a:endParaRPr lang="en-US"/>
          </a:p>
        </p:txBody>
      </p:sp>
    </p:spTree>
    <p:extLst>
      <p:ext uri="{BB962C8B-B14F-4D97-AF65-F5344CB8AC3E}">
        <p14:creationId xmlns:p14="http://schemas.microsoft.com/office/powerpoint/2010/main" val="3494331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710826D-A7C9-48A9-A63E-0751D37B2227}" type="datetimeFigureOut">
              <a:rPr lang="en-US" smtClean="0"/>
              <a:t>4/6/2024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25410B-D180-48F8-A024-FE56CB024522}" type="slidenum">
              <a:rPr lang="en-US" smtClean="0"/>
              <a:t>‹#›</a:t>
            </a:fld>
            <a:endParaRPr lang="en-US"/>
          </a:p>
        </p:txBody>
      </p:sp>
    </p:spTree>
    <p:extLst>
      <p:ext uri="{BB962C8B-B14F-4D97-AF65-F5344CB8AC3E}">
        <p14:creationId xmlns:p14="http://schemas.microsoft.com/office/powerpoint/2010/main" val="13731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10826D-A7C9-48A9-A63E-0751D37B2227}" type="datetimeFigureOut">
              <a:rPr lang="en-US" smtClean="0"/>
              <a:t>4/6/2024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25410B-D180-48F8-A024-FE56CB024522}" type="slidenum">
              <a:rPr lang="en-US" smtClean="0"/>
              <a:t>‹#›</a:t>
            </a:fld>
            <a:endParaRPr lang="en-US"/>
          </a:p>
        </p:txBody>
      </p:sp>
    </p:spTree>
    <p:extLst>
      <p:ext uri="{BB962C8B-B14F-4D97-AF65-F5344CB8AC3E}">
        <p14:creationId xmlns:p14="http://schemas.microsoft.com/office/powerpoint/2010/main" val="2589549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10826D-A7C9-48A9-A63E-0751D37B2227}" type="datetimeFigureOut">
              <a:rPr lang="en-US" smtClean="0"/>
              <a:t>4/6/2024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25410B-D180-48F8-A024-FE56CB024522}" type="slidenum">
              <a:rPr lang="en-US" smtClean="0"/>
              <a:t>‹#›</a:t>
            </a:fld>
            <a:endParaRPr lang="en-US"/>
          </a:p>
        </p:txBody>
      </p:sp>
    </p:spTree>
    <p:extLst>
      <p:ext uri="{BB962C8B-B14F-4D97-AF65-F5344CB8AC3E}">
        <p14:creationId xmlns:p14="http://schemas.microsoft.com/office/powerpoint/2010/main" val="1986379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10826D-A7C9-48A9-A63E-0751D37B2227}" type="datetimeFigureOut">
              <a:rPr lang="en-US" smtClean="0"/>
              <a:t>4/6/2024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25410B-D180-48F8-A024-FE56CB024522}" type="slidenum">
              <a:rPr lang="en-US" smtClean="0"/>
              <a:t>‹#›</a:t>
            </a:fld>
            <a:endParaRPr lang="en-US"/>
          </a:p>
        </p:txBody>
      </p:sp>
    </p:spTree>
    <p:extLst>
      <p:ext uri="{BB962C8B-B14F-4D97-AF65-F5344CB8AC3E}">
        <p14:creationId xmlns:p14="http://schemas.microsoft.com/office/powerpoint/2010/main" val="1344396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10826D-A7C9-48A9-A63E-0751D37B2227}" type="datetimeFigureOut">
              <a:rPr lang="en-US" smtClean="0"/>
              <a:t>4/6/2024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25410B-D180-48F8-A024-FE56CB024522}" type="slidenum">
              <a:rPr lang="en-US" smtClean="0"/>
              <a:t>‹#›</a:t>
            </a:fld>
            <a:endParaRPr lang="en-US"/>
          </a:p>
        </p:txBody>
      </p:sp>
    </p:spTree>
    <p:extLst>
      <p:ext uri="{BB962C8B-B14F-4D97-AF65-F5344CB8AC3E}">
        <p14:creationId xmlns:p14="http://schemas.microsoft.com/office/powerpoint/2010/main" val="1836297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710826D-A7C9-48A9-A63E-0751D37B2227}" type="datetimeFigureOut">
              <a:rPr lang="en-US" smtClean="0"/>
              <a:t>4/6/2024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25410B-D180-48F8-A024-FE56CB024522}" type="slidenum">
              <a:rPr lang="en-US" smtClean="0"/>
              <a:t>‹#›</a:t>
            </a:fld>
            <a:endParaRPr lang="en-US"/>
          </a:p>
        </p:txBody>
      </p:sp>
    </p:spTree>
    <p:extLst>
      <p:ext uri="{BB962C8B-B14F-4D97-AF65-F5344CB8AC3E}">
        <p14:creationId xmlns:p14="http://schemas.microsoft.com/office/powerpoint/2010/main" val="1378396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710826D-A7C9-48A9-A63E-0751D37B2227}" type="datetimeFigureOut">
              <a:rPr lang="en-US" smtClean="0"/>
              <a:t>4/6/2024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25410B-D180-48F8-A024-FE56CB024522}" type="slidenum">
              <a:rPr lang="en-US" smtClean="0"/>
              <a:t>‹#›</a:t>
            </a:fld>
            <a:endParaRPr lang="en-US"/>
          </a:p>
        </p:txBody>
      </p:sp>
    </p:spTree>
    <p:extLst>
      <p:ext uri="{BB962C8B-B14F-4D97-AF65-F5344CB8AC3E}">
        <p14:creationId xmlns:p14="http://schemas.microsoft.com/office/powerpoint/2010/main" val="3539030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theme" Target="../theme/theme2.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10826D-A7C9-48A9-A63E-0751D37B2227}" type="datetimeFigureOut">
              <a:rPr lang="en-US" smtClean="0"/>
              <a:t>4/6/2024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25410B-D180-48F8-A024-FE56CB024522}" type="slidenum">
              <a:rPr lang="en-US" smtClean="0"/>
              <a:t>‹#›</a:t>
            </a:fld>
            <a:endParaRPr lang="en-US"/>
          </a:p>
        </p:txBody>
      </p:sp>
    </p:spTree>
    <p:extLst>
      <p:ext uri="{BB962C8B-B14F-4D97-AF65-F5344CB8AC3E}">
        <p14:creationId xmlns:p14="http://schemas.microsoft.com/office/powerpoint/2010/main" val="9310505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3515" y="360688"/>
            <a:ext cx="10972800" cy="52169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63427" y="888467"/>
            <a:ext cx="7110008" cy="332192"/>
          </a:xfrm>
          <a:prstGeom prst="rect">
            <a:avLst/>
          </a:prstGeom>
        </p:spPr>
        <p:txBody>
          <a:bodyPr vert="horz" lIns="91440" tIns="45720" rIns="91440" bIns="45720" rtlCol="0">
            <a:normAutofit/>
          </a:bodyPr>
          <a:lstStyle/>
          <a:p>
            <a:pPr lvl="0"/>
            <a:r>
              <a:rPr lang="en-US" dirty="0"/>
              <a:t>Click to edit Master text styles</a:t>
            </a:r>
          </a:p>
        </p:txBody>
      </p:sp>
      <p:sp>
        <p:nvSpPr>
          <p:cNvPr id="6" name="Slide Number Placeholder 5"/>
          <p:cNvSpPr>
            <a:spLocks noGrp="1"/>
          </p:cNvSpPr>
          <p:nvPr>
            <p:ph type="sldNum" sz="quarter" idx="4"/>
          </p:nvPr>
        </p:nvSpPr>
        <p:spPr>
          <a:xfrm>
            <a:off x="11156102" y="6420102"/>
            <a:ext cx="834713" cy="366183"/>
          </a:xfrm>
          <a:prstGeom prst="rect">
            <a:avLst/>
          </a:prstGeom>
        </p:spPr>
        <p:txBody>
          <a:bodyPr vert="horz" lIns="91440" tIns="45720" rIns="91440" bIns="45720" rtlCol="0" anchor="ctr"/>
          <a:lstStyle>
            <a:lvl1pPr algn="r">
              <a:defRPr sz="1333">
                <a:solidFill>
                  <a:schemeClr val="tx2">
                    <a:lumMod val="60000"/>
                    <a:lumOff val="40000"/>
                  </a:schemeClr>
                </a:solidFill>
                <a:latin typeface="Arial"/>
                <a:cs typeface="Arial"/>
              </a:defRPr>
            </a:lvl1pPr>
          </a:lstStyle>
          <a:p>
            <a:fld id="{A88B48FB-E956-2048-9E74-C69E7CAA26CC}" type="slidenum">
              <a:rPr lang="en-US" smtClean="0"/>
              <a:pPr/>
              <a:t>‹#›</a:t>
            </a:fld>
            <a:endParaRPr lang="en-US" dirty="0"/>
          </a:p>
        </p:txBody>
      </p:sp>
      <p:sp>
        <p:nvSpPr>
          <p:cNvPr id="4" name="Footer Placeholder 3">
            <a:extLst>
              <a:ext uri="{FF2B5EF4-FFF2-40B4-BE49-F238E27FC236}">
                <a16:creationId xmlns:a16="http://schemas.microsoft.com/office/drawing/2014/main" id="{C67FE218-D8C1-4598-C115-912209DA107F}"/>
              </a:ext>
            </a:extLst>
          </p:cNvPr>
          <p:cNvSpPr>
            <a:spLocks noGrp="1"/>
          </p:cNvSpPr>
          <p:nvPr>
            <p:ph type="ftr" sz="quarter" idx="3"/>
          </p:nvPr>
        </p:nvSpPr>
        <p:spPr>
          <a:xfrm>
            <a:off x="2745227" y="6415822"/>
            <a:ext cx="8507989" cy="366183"/>
          </a:xfrm>
          <a:prstGeom prst="rect">
            <a:avLst/>
          </a:prstGeom>
        </p:spPr>
        <p:txBody>
          <a:bodyPr vert="horz" lIns="91440" tIns="45720" rIns="91440" bIns="45720" rtlCol="0" anchor="ctr"/>
          <a:lstStyle>
            <a:lvl1pPr algn="l">
              <a:defRPr sz="1400">
                <a:solidFill>
                  <a:schemeClr val="tx1">
                    <a:tint val="75000"/>
                  </a:schemeClr>
                </a:solidFill>
              </a:defRPr>
            </a:lvl1pPr>
          </a:lstStyle>
          <a:p>
            <a:endParaRPr lang="en-US" dirty="0"/>
          </a:p>
        </p:txBody>
      </p:sp>
    </p:spTree>
    <p:extLst>
      <p:ext uri="{BB962C8B-B14F-4D97-AF65-F5344CB8AC3E}">
        <p14:creationId xmlns:p14="http://schemas.microsoft.com/office/powerpoint/2010/main" val="319102615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Lst>
  <p:hf hdr="0" dt="0"/>
  <p:txStyles>
    <p:titleStyle>
      <a:lvl1pPr algn="l" defTabSz="609585" rtl="0" eaLnBrk="1" latinLnBrk="0" hangingPunct="1">
        <a:spcBef>
          <a:spcPct val="0"/>
        </a:spcBef>
        <a:buNone/>
        <a:defRPr sz="2400" b="1" kern="1200">
          <a:solidFill>
            <a:schemeClr val="tx1"/>
          </a:solidFill>
          <a:latin typeface="Arial"/>
          <a:ea typeface="+mj-ea"/>
          <a:cs typeface="Arial"/>
        </a:defRPr>
      </a:lvl1pPr>
    </p:titleStyle>
    <p:bodyStyle>
      <a:lvl1pPr marL="0" indent="0" algn="l" defTabSz="609585" rtl="0" eaLnBrk="1" latinLnBrk="0" hangingPunct="1">
        <a:spcBef>
          <a:spcPct val="20000"/>
        </a:spcBef>
        <a:buFont typeface="Arial"/>
        <a:buNone/>
        <a:defRPr sz="1333" kern="1200">
          <a:solidFill>
            <a:schemeClr val="bg1">
              <a:lumMod val="50000"/>
            </a:schemeClr>
          </a:solidFill>
          <a:latin typeface="Arial"/>
          <a:ea typeface="+mn-ea"/>
          <a:cs typeface="Arial"/>
        </a:defRPr>
      </a:lvl1pPr>
      <a:lvl2pPr marL="990575" indent="-380990" algn="l" defTabSz="609585" rtl="0" eaLnBrk="1" latinLnBrk="0" hangingPunct="1">
        <a:spcBef>
          <a:spcPct val="20000"/>
        </a:spcBef>
        <a:buFont typeface="Arial"/>
        <a:buChar char="–"/>
        <a:defRPr sz="3733" kern="1200">
          <a:solidFill>
            <a:schemeClr val="tx1"/>
          </a:solidFill>
          <a:latin typeface="+mn-lt"/>
          <a:ea typeface="+mn-ea"/>
          <a:cs typeface="+mn-cs"/>
        </a:defRPr>
      </a:lvl2pPr>
      <a:lvl3pPr marL="1523962" indent="-304792" algn="l" defTabSz="609585" rtl="0" eaLnBrk="1" latinLnBrk="0" hangingPunct="1">
        <a:spcBef>
          <a:spcPct val="20000"/>
        </a:spcBef>
        <a:buFont typeface="Arial"/>
        <a:buChar char="•"/>
        <a:defRPr sz="3200" kern="1200">
          <a:solidFill>
            <a:schemeClr val="tx1"/>
          </a:solidFill>
          <a:latin typeface="+mn-lt"/>
          <a:ea typeface="+mn-ea"/>
          <a:cs typeface="+mn-cs"/>
        </a:defRPr>
      </a:lvl3pPr>
      <a:lvl4pPr marL="2133547" indent="-304792" algn="l" defTabSz="609585" rtl="0" eaLnBrk="1" latinLnBrk="0" hangingPunct="1">
        <a:spcBef>
          <a:spcPct val="20000"/>
        </a:spcBef>
        <a:buFont typeface="Arial"/>
        <a:buChar char="–"/>
        <a:defRPr sz="2667" kern="1200">
          <a:solidFill>
            <a:schemeClr val="tx1"/>
          </a:solidFill>
          <a:latin typeface="+mn-lt"/>
          <a:ea typeface="+mn-ea"/>
          <a:cs typeface="+mn-cs"/>
        </a:defRPr>
      </a:lvl4pPr>
      <a:lvl5pPr marL="2743131" indent="-304792" algn="l" defTabSz="609585" rtl="0" eaLnBrk="1" latinLnBrk="0" hangingPunct="1">
        <a:spcBef>
          <a:spcPct val="20000"/>
        </a:spcBef>
        <a:buFont typeface="Arial"/>
        <a:buChar char="»"/>
        <a:defRPr sz="2667"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normAutofit/>
          </a:bodyPr>
          <a:lstStyle/>
          <a:p>
            <a:r>
              <a:rPr lang="en-GB" dirty="0" smtClean="0"/>
              <a:t>KPL RAG Monthly Meeting</a:t>
            </a:r>
          </a:p>
          <a:p>
            <a:r>
              <a:rPr lang="en-GB" dirty="0" smtClean="0"/>
              <a:t>General Progress and </a:t>
            </a:r>
            <a:r>
              <a:rPr lang="en-GB" dirty="0" err="1" smtClean="0"/>
              <a:t>Stategy</a:t>
            </a:r>
            <a:endParaRPr dirty="0"/>
          </a:p>
        </p:txBody>
      </p:sp>
      <p:sp>
        <p:nvSpPr>
          <p:cNvPr id="3" name="Text Placeholder 2"/>
          <p:cNvSpPr>
            <a:spLocks noGrp="1"/>
          </p:cNvSpPr>
          <p:nvPr>
            <p:ph type="body" sz="quarter" idx="12"/>
          </p:nvPr>
        </p:nvSpPr>
        <p:spPr/>
        <p:txBody>
          <a:bodyPr/>
          <a:lstStyle/>
          <a:p>
            <a:r>
              <a:rPr lang="en-GB" dirty="0" smtClean="0"/>
              <a:t>SATURDAY, APRIL 06, </a:t>
            </a:r>
            <a:r>
              <a:rPr lang="en-GB" dirty="0"/>
              <a:t>2024</a:t>
            </a:r>
            <a:endParaRPr dirty="0"/>
          </a:p>
        </p:txBody>
      </p:sp>
    </p:spTree>
    <p:extLst>
      <p:ext uri="{BB962C8B-B14F-4D97-AF65-F5344CB8AC3E}">
        <p14:creationId xmlns:p14="http://schemas.microsoft.com/office/powerpoint/2010/main" val="19390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148046" y="173899"/>
            <a:ext cx="10383003" cy="397601"/>
          </a:xfrm>
        </p:spPr>
        <p:txBody>
          <a:bodyPr>
            <a:normAutofit/>
          </a:bodyPr>
          <a:lstStyle/>
          <a:p>
            <a:r>
              <a:rPr lang="en-US" sz="2000" dirty="0"/>
              <a:t>ACTION 4</a:t>
            </a:r>
            <a:r>
              <a:rPr lang="en-US" sz="2000" dirty="0" smtClean="0"/>
              <a:t> </a:t>
            </a:r>
            <a:r>
              <a:rPr lang="en-US" sz="2000" dirty="0"/>
              <a:t>– </a:t>
            </a:r>
            <a:r>
              <a:rPr lang="en-US" sz="2000" dirty="0" smtClean="0"/>
              <a:t>MATTER OF INSURANCE</a:t>
            </a:r>
            <a:endParaRPr lang="en-US" sz="2000" dirty="0"/>
          </a:p>
        </p:txBody>
      </p:sp>
      <p:sp>
        <p:nvSpPr>
          <p:cNvPr id="3" name="Text Placeholder 2"/>
          <p:cNvSpPr>
            <a:spLocks noGrp="1"/>
          </p:cNvSpPr>
          <p:nvPr>
            <p:ph type="body" sz="quarter" idx="12"/>
          </p:nvPr>
        </p:nvSpPr>
        <p:spPr>
          <a:xfrm>
            <a:off x="729352" y="949092"/>
            <a:ext cx="10739837" cy="2429834"/>
          </a:xfrm>
        </p:spPr>
        <p:txBody>
          <a:bodyPr>
            <a:normAutofit/>
          </a:bodyPr>
          <a:lstStyle/>
          <a:p>
            <a:r>
              <a:rPr lang="en-US" dirty="0" smtClean="0"/>
              <a:t> </a:t>
            </a:r>
          </a:p>
          <a:p>
            <a:endParaRPr lang="en-US" dirty="0"/>
          </a:p>
        </p:txBody>
      </p:sp>
      <p:sp>
        <p:nvSpPr>
          <p:cNvPr id="4" name="Pentagon 3"/>
          <p:cNvSpPr/>
          <p:nvPr/>
        </p:nvSpPr>
        <p:spPr>
          <a:xfrm>
            <a:off x="148046" y="571500"/>
            <a:ext cx="12043954" cy="4479471"/>
          </a:xfrm>
          <a:prstGeom prst="homePlate">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chemeClr val="tx1"/>
                </a:solidFill>
              </a:rPr>
              <a:t>PROGRESS – </a:t>
            </a:r>
            <a:r>
              <a:rPr lang="en-US" dirty="0" smtClean="0">
                <a:solidFill>
                  <a:schemeClr val="tx1"/>
                </a:solidFill>
              </a:rPr>
              <a:t>Letter Sent and Response received.</a:t>
            </a:r>
          </a:p>
          <a:p>
            <a:endParaRPr lang="en-US" dirty="0" smtClean="0">
              <a:solidFill>
                <a:schemeClr val="tx1"/>
              </a:solidFill>
            </a:endParaRPr>
          </a:p>
          <a:p>
            <a:r>
              <a:rPr lang="en-US" b="1" dirty="0" smtClean="0">
                <a:solidFill>
                  <a:schemeClr val="tx1"/>
                </a:solidFill>
              </a:rPr>
              <a:t>KPL - STRATEGY IS </a:t>
            </a:r>
          </a:p>
          <a:p>
            <a:pPr marL="742950" lvl="1" indent="-285750">
              <a:buFont typeface="Arial" panose="020B0604020202020204" pitchFamily="34" charset="0"/>
              <a:buChar char="•"/>
            </a:pPr>
            <a:r>
              <a:rPr lang="en-US" dirty="0" smtClean="0">
                <a:solidFill>
                  <a:schemeClr val="tx1"/>
                </a:solidFill>
              </a:rPr>
              <a:t>Group insurance from Marsh and various underwriters</a:t>
            </a:r>
          </a:p>
          <a:p>
            <a:pPr marL="742950" lvl="1" indent="-285750">
              <a:buFont typeface="Arial" panose="020B0604020202020204" pitchFamily="34" charset="0"/>
              <a:buChar char="•"/>
            </a:pPr>
            <a:r>
              <a:rPr lang="en-US" dirty="0" smtClean="0">
                <a:solidFill>
                  <a:schemeClr val="tx1"/>
                </a:solidFill>
              </a:rPr>
              <a:t>One fits all in summary</a:t>
            </a:r>
          </a:p>
          <a:p>
            <a:pPr marL="742950" lvl="1" indent="-285750">
              <a:buFont typeface="Arial" panose="020B0604020202020204" pitchFamily="34" charset="0"/>
              <a:buChar char="•"/>
            </a:pPr>
            <a:endParaRPr lang="en-US" dirty="0" smtClean="0">
              <a:solidFill>
                <a:schemeClr val="tx1"/>
              </a:solidFill>
            </a:endParaRPr>
          </a:p>
          <a:p>
            <a:r>
              <a:rPr lang="en-US" b="1" dirty="0" smtClean="0">
                <a:solidFill>
                  <a:schemeClr val="tx1"/>
                </a:solidFill>
              </a:rPr>
              <a:t>NEXT STEPS</a:t>
            </a:r>
          </a:p>
          <a:p>
            <a:pPr marL="285750" indent="-285750">
              <a:buFont typeface="Arial" panose="020B0604020202020204" pitchFamily="34" charset="0"/>
              <a:buChar char="•"/>
            </a:pPr>
            <a:r>
              <a:rPr lang="en-US" dirty="0" smtClean="0">
                <a:solidFill>
                  <a:schemeClr val="tx1"/>
                </a:solidFill>
              </a:rPr>
              <a:t>Individual owners who have increased investment through upgrades will need to submit a formal note to ensure that your home value is adequately captured</a:t>
            </a:r>
          </a:p>
          <a:p>
            <a:pPr marL="285750" indent="-285750">
              <a:buFont typeface="Arial" panose="020B0604020202020204" pitchFamily="34" charset="0"/>
              <a:buChar char="•"/>
            </a:pPr>
            <a:r>
              <a:rPr lang="en-US" dirty="0" smtClean="0">
                <a:solidFill>
                  <a:schemeClr val="tx1"/>
                </a:solidFill>
              </a:rPr>
              <a:t>Request a more formal response to insurance in terms of a schedule and excess </a:t>
            </a:r>
            <a:r>
              <a:rPr lang="en-US" dirty="0" err="1" smtClean="0">
                <a:solidFill>
                  <a:schemeClr val="tx1"/>
                </a:solidFill>
              </a:rPr>
              <a:t>etc</a:t>
            </a:r>
            <a:endParaRPr lang="en-US" dirty="0" smtClean="0">
              <a:solidFill>
                <a:schemeClr val="tx1"/>
              </a:solidFill>
            </a:endParaRPr>
          </a:p>
        </p:txBody>
      </p:sp>
      <p:sp>
        <p:nvSpPr>
          <p:cNvPr id="5" name="Pentagon 4"/>
          <p:cNvSpPr/>
          <p:nvPr/>
        </p:nvSpPr>
        <p:spPr>
          <a:xfrm>
            <a:off x="148046" y="5220647"/>
            <a:ext cx="12043954" cy="1554622"/>
          </a:xfrm>
          <a:prstGeom prst="homePlate">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chemeClr val="tx1"/>
                </a:solidFill>
              </a:rPr>
              <a:t>MEETING NOTES</a:t>
            </a:r>
          </a:p>
          <a:p>
            <a:r>
              <a:rPr lang="en-US" b="1" dirty="0" smtClean="0">
                <a:solidFill>
                  <a:schemeClr val="tx1"/>
                </a:solidFill>
              </a:rPr>
              <a:t>Valuator - ????</a:t>
            </a:r>
          </a:p>
          <a:p>
            <a:r>
              <a:rPr lang="en-US" b="1" dirty="0" smtClean="0">
                <a:solidFill>
                  <a:schemeClr val="tx1"/>
                </a:solidFill>
              </a:rPr>
              <a:t>Letters – value of house??</a:t>
            </a:r>
          </a:p>
          <a:p>
            <a:endParaRPr lang="en-US" b="1" dirty="0">
              <a:solidFill>
                <a:schemeClr val="tx1"/>
              </a:solidFill>
            </a:endParaRPr>
          </a:p>
          <a:p>
            <a:endParaRPr lang="en-US" b="1" dirty="0">
              <a:solidFill>
                <a:schemeClr val="tx1"/>
              </a:solidFill>
            </a:endParaRPr>
          </a:p>
        </p:txBody>
      </p:sp>
    </p:spTree>
    <p:extLst>
      <p:ext uri="{BB962C8B-B14F-4D97-AF65-F5344CB8AC3E}">
        <p14:creationId xmlns:p14="http://schemas.microsoft.com/office/powerpoint/2010/main" val="24197429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148046" y="173899"/>
            <a:ext cx="10383003" cy="397601"/>
          </a:xfrm>
        </p:spPr>
        <p:txBody>
          <a:bodyPr>
            <a:normAutofit/>
          </a:bodyPr>
          <a:lstStyle/>
          <a:p>
            <a:r>
              <a:rPr lang="en-US" sz="2000" dirty="0"/>
              <a:t>ACTION 4</a:t>
            </a:r>
            <a:r>
              <a:rPr lang="en-US" sz="2000" dirty="0" smtClean="0"/>
              <a:t> </a:t>
            </a:r>
            <a:r>
              <a:rPr lang="en-US" sz="2000" dirty="0"/>
              <a:t>– </a:t>
            </a:r>
            <a:r>
              <a:rPr lang="en-US" sz="2000" dirty="0" smtClean="0"/>
              <a:t>MATTER OF GOLF CLUB</a:t>
            </a:r>
            <a:endParaRPr lang="en-US" sz="2000" dirty="0"/>
          </a:p>
        </p:txBody>
      </p:sp>
      <p:sp>
        <p:nvSpPr>
          <p:cNvPr id="3" name="Text Placeholder 2"/>
          <p:cNvSpPr>
            <a:spLocks noGrp="1"/>
          </p:cNvSpPr>
          <p:nvPr>
            <p:ph type="body" sz="quarter" idx="12"/>
          </p:nvPr>
        </p:nvSpPr>
        <p:spPr>
          <a:xfrm>
            <a:off x="729352" y="949092"/>
            <a:ext cx="10739837" cy="2429834"/>
          </a:xfrm>
        </p:spPr>
        <p:txBody>
          <a:bodyPr>
            <a:normAutofit/>
          </a:bodyPr>
          <a:lstStyle/>
          <a:p>
            <a:r>
              <a:rPr lang="en-US" dirty="0" smtClean="0"/>
              <a:t> </a:t>
            </a:r>
          </a:p>
          <a:p>
            <a:endParaRPr lang="en-US" dirty="0"/>
          </a:p>
        </p:txBody>
      </p:sp>
      <p:sp>
        <p:nvSpPr>
          <p:cNvPr id="4" name="Pentagon 3"/>
          <p:cNvSpPr/>
          <p:nvPr/>
        </p:nvSpPr>
        <p:spPr>
          <a:xfrm>
            <a:off x="148046" y="571500"/>
            <a:ext cx="12043954" cy="4479471"/>
          </a:xfrm>
          <a:prstGeom prst="homePlate">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chemeClr val="tx1"/>
                </a:solidFill>
              </a:rPr>
              <a:t>PROGRESS – </a:t>
            </a:r>
            <a:r>
              <a:rPr lang="en-US" dirty="0" smtClean="0">
                <a:solidFill>
                  <a:schemeClr val="tx1"/>
                </a:solidFill>
              </a:rPr>
              <a:t>Letter Sent and Response received requesting time to answer questions.</a:t>
            </a:r>
          </a:p>
          <a:p>
            <a:endParaRPr lang="en-US" dirty="0" smtClean="0">
              <a:solidFill>
                <a:schemeClr val="tx1"/>
              </a:solidFill>
            </a:endParaRPr>
          </a:p>
          <a:p>
            <a:r>
              <a:rPr lang="en-US" b="1" dirty="0" smtClean="0">
                <a:solidFill>
                  <a:schemeClr val="tx1"/>
                </a:solidFill>
              </a:rPr>
              <a:t>KPL - STRATEGY IS </a:t>
            </a:r>
          </a:p>
          <a:p>
            <a:pPr marL="742950" lvl="1" indent="-285750">
              <a:buFont typeface="Arial" panose="020B0604020202020204" pitchFamily="34" charset="0"/>
              <a:buChar char="•"/>
            </a:pPr>
            <a:r>
              <a:rPr lang="en-US" dirty="0" smtClean="0">
                <a:solidFill>
                  <a:schemeClr val="tx1"/>
                </a:solidFill>
              </a:rPr>
              <a:t>That this area belongs to the golf club and this is a separate entity</a:t>
            </a:r>
          </a:p>
          <a:p>
            <a:pPr marL="742950" lvl="1" indent="-285750">
              <a:buFont typeface="Arial" panose="020B0604020202020204" pitchFamily="34" charset="0"/>
              <a:buChar char="•"/>
            </a:pPr>
            <a:endParaRPr lang="en-US" dirty="0" smtClean="0">
              <a:solidFill>
                <a:schemeClr val="tx1"/>
              </a:solidFill>
            </a:endParaRPr>
          </a:p>
          <a:p>
            <a:r>
              <a:rPr lang="en-US" b="1" dirty="0" smtClean="0">
                <a:solidFill>
                  <a:schemeClr val="tx1"/>
                </a:solidFill>
              </a:rPr>
              <a:t>NEXT STEPS</a:t>
            </a:r>
          </a:p>
          <a:p>
            <a:pPr marL="285750" indent="-285750">
              <a:buFont typeface="Arial" panose="020B0604020202020204" pitchFamily="34" charset="0"/>
              <a:buChar char="•"/>
            </a:pPr>
            <a:r>
              <a:rPr lang="en-US" dirty="0" smtClean="0">
                <a:solidFill>
                  <a:schemeClr val="tx1"/>
                </a:solidFill>
              </a:rPr>
              <a:t>We as RAG argue that as long as HOA funds this, This committee is accountable to RAG</a:t>
            </a:r>
          </a:p>
          <a:p>
            <a:pPr marL="285750" indent="-285750">
              <a:buFont typeface="Arial" panose="020B0604020202020204" pitchFamily="34" charset="0"/>
              <a:buChar char="•"/>
            </a:pPr>
            <a:r>
              <a:rPr lang="en-US" dirty="0" smtClean="0">
                <a:solidFill>
                  <a:schemeClr val="tx1"/>
                </a:solidFill>
              </a:rPr>
              <a:t>Revenue and costs make no sense as loss continues into circa .75-1 Million per annum.</a:t>
            </a:r>
          </a:p>
        </p:txBody>
      </p:sp>
      <p:sp>
        <p:nvSpPr>
          <p:cNvPr id="5" name="Pentagon 4"/>
          <p:cNvSpPr/>
          <p:nvPr/>
        </p:nvSpPr>
        <p:spPr>
          <a:xfrm>
            <a:off x="148046" y="5220647"/>
            <a:ext cx="12043954" cy="1554622"/>
          </a:xfrm>
          <a:prstGeom prst="homePlate">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chemeClr val="tx1"/>
                </a:solidFill>
              </a:rPr>
              <a:t>MEETING NOTES</a:t>
            </a:r>
          </a:p>
          <a:p>
            <a:endParaRPr lang="en-US" b="1" dirty="0">
              <a:solidFill>
                <a:schemeClr val="tx1"/>
              </a:solidFill>
            </a:endParaRPr>
          </a:p>
          <a:p>
            <a:endParaRPr lang="en-US" b="1" dirty="0">
              <a:solidFill>
                <a:schemeClr val="tx1"/>
              </a:solidFill>
            </a:endParaRPr>
          </a:p>
        </p:txBody>
      </p:sp>
    </p:spTree>
    <p:extLst>
      <p:ext uri="{BB962C8B-B14F-4D97-AF65-F5344CB8AC3E}">
        <p14:creationId xmlns:p14="http://schemas.microsoft.com/office/powerpoint/2010/main" val="26932019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ounded Rectangle 16"/>
          <p:cNvSpPr/>
          <p:nvPr/>
        </p:nvSpPr>
        <p:spPr>
          <a:xfrm>
            <a:off x="1019175" y="69659"/>
            <a:ext cx="8492493" cy="245147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TextBox 3"/>
          <p:cNvSpPr txBox="1"/>
          <p:nvPr/>
        </p:nvSpPr>
        <p:spPr>
          <a:xfrm>
            <a:off x="9884494" y="306537"/>
            <a:ext cx="2159463" cy="3693319"/>
          </a:xfrm>
          <a:prstGeom prst="rect">
            <a:avLst/>
          </a:prstGeom>
          <a:noFill/>
        </p:spPr>
        <p:txBody>
          <a:bodyPr wrap="square" rtlCol="0">
            <a:spAutoFit/>
          </a:bodyPr>
          <a:lstStyle/>
          <a:p>
            <a:r>
              <a:rPr lang="en-US" dirty="0" smtClean="0"/>
              <a:t>Ideally this structure works provided HOA</a:t>
            </a:r>
          </a:p>
          <a:p>
            <a:r>
              <a:rPr lang="en-US" dirty="0" smtClean="0"/>
              <a:t>Members execute mandate on behalf of HOA members.</a:t>
            </a:r>
          </a:p>
          <a:p>
            <a:endParaRPr lang="en-US" dirty="0"/>
          </a:p>
          <a:p>
            <a:r>
              <a:rPr lang="en-US" dirty="0" smtClean="0"/>
              <a:t>HOA Representatives don’t seem to share Home owner concerns or believe that all is well</a:t>
            </a:r>
          </a:p>
          <a:p>
            <a:endParaRPr lang="en-US" dirty="0"/>
          </a:p>
          <a:p>
            <a:endParaRPr lang="en-US" dirty="0"/>
          </a:p>
        </p:txBody>
      </p:sp>
      <p:sp>
        <p:nvSpPr>
          <p:cNvPr id="5" name="Right Arrow 4"/>
          <p:cNvSpPr/>
          <p:nvPr/>
        </p:nvSpPr>
        <p:spPr>
          <a:xfrm>
            <a:off x="1037155" y="4420955"/>
            <a:ext cx="3302742" cy="155883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Lack of Respect for Owners</a:t>
            </a:r>
            <a:endParaRPr lang="en-US" dirty="0"/>
          </a:p>
        </p:txBody>
      </p:sp>
      <p:sp>
        <p:nvSpPr>
          <p:cNvPr id="6" name="Left Arrow 5"/>
          <p:cNvSpPr/>
          <p:nvPr/>
        </p:nvSpPr>
        <p:spPr>
          <a:xfrm>
            <a:off x="5986803" y="4272909"/>
            <a:ext cx="3324330" cy="1811383"/>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Financial Management</a:t>
            </a:r>
            <a:endParaRPr lang="en-US" dirty="0"/>
          </a:p>
        </p:txBody>
      </p:sp>
      <p:sp>
        <p:nvSpPr>
          <p:cNvPr id="7" name="Rounded Rectangle 6"/>
          <p:cNvSpPr/>
          <p:nvPr/>
        </p:nvSpPr>
        <p:spPr>
          <a:xfrm>
            <a:off x="4441985" y="4316452"/>
            <a:ext cx="1460828" cy="176784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RAG</a:t>
            </a:r>
          </a:p>
          <a:p>
            <a:pPr algn="ctr"/>
            <a:r>
              <a:rPr lang="en-US" dirty="0" smtClean="0"/>
              <a:t>Both </a:t>
            </a:r>
            <a:endParaRPr lang="en-US" dirty="0"/>
          </a:p>
        </p:txBody>
      </p:sp>
      <p:sp>
        <p:nvSpPr>
          <p:cNvPr id="8" name="Rounded Rectangle 7"/>
          <p:cNvSpPr/>
          <p:nvPr/>
        </p:nvSpPr>
        <p:spPr>
          <a:xfrm>
            <a:off x="1750423" y="383177"/>
            <a:ext cx="7608845" cy="198555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ounded Rectangle 8"/>
          <p:cNvSpPr/>
          <p:nvPr/>
        </p:nvSpPr>
        <p:spPr>
          <a:xfrm>
            <a:off x="1883228" y="842553"/>
            <a:ext cx="2279735" cy="145651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Sectional Titles</a:t>
            </a:r>
          </a:p>
          <a:p>
            <a:pPr algn="ctr"/>
            <a:r>
              <a:rPr lang="en-US" dirty="0" smtClean="0"/>
              <a:t>2 seats – Voting</a:t>
            </a:r>
          </a:p>
          <a:p>
            <a:pPr algn="ctr"/>
            <a:r>
              <a:rPr lang="en-US" dirty="0" smtClean="0">
                <a:solidFill>
                  <a:srgbClr val="FF0000"/>
                </a:solidFill>
              </a:rPr>
              <a:t>Raymond Tozer</a:t>
            </a:r>
          </a:p>
          <a:p>
            <a:pPr algn="ctr"/>
            <a:r>
              <a:rPr lang="en-US" dirty="0" smtClean="0">
                <a:solidFill>
                  <a:srgbClr val="FF0000"/>
                </a:solidFill>
              </a:rPr>
              <a:t>Nigel </a:t>
            </a:r>
            <a:r>
              <a:rPr lang="en-US" dirty="0" err="1" smtClean="0">
                <a:solidFill>
                  <a:srgbClr val="FF0000"/>
                </a:solidFill>
              </a:rPr>
              <a:t>Toplis</a:t>
            </a:r>
            <a:endParaRPr lang="en-US" dirty="0" smtClean="0">
              <a:solidFill>
                <a:srgbClr val="FF0000"/>
              </a:solidFill>
            </a:endParaRPr>
          </a:p>
          <a:p>
            <a:pPr algn="ctr"/>
            <a:r>
              <a:rPr lang="en-US" dirty="0" smtClean="0"/>
              <a:t>52 votes per home</a:t>
            </a:r>
            <a:endParaRPr lang="en-US" dirty="0"/>
          </a:p>
        </p:txBody>
      </p:sp>
      <p:sp>
        <p:nvSpPr>
          <p:cNvPr id="10" name="Rounded Rectangle 9"/>
          <p:cNvSpPr/>
          <p:nvPr/>
        </p:nvSpPr>
        <p:spPr>
          <a:xfrm>
            <a:off x="6847652" y="383176"/>
            <a:ext cx="2323498" cy="1770021"/>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Shareblock</a:t>
            </a:r>
            <a:r>
              <a:rPr lang="en-US" dirty="0" smtClean="0"/>
              <a:t> ( Board)</a:t>
            </a:r>
          </a:p>
          <a:p>
            <a:pPr algn="ctr"/>
            <a:r>
              <a:rPr lang="en-US" dirty="0" smtClean="0"/>
              <a:t>3 seats – Voting</a:t>
            </a:r>
          </a:p>
          <a:p>
            <a:pPr algn="ctr"/>
            <a:r>
              <a:rPr lang="en-US" dirty="0" smtClean="0"/>
              <a:t>52 votes per </a:t>
            </a:r>
            <a:r>
              <a:rPr lang="en-US" dirty="0" err="1" smtClean="0"/>
              <a:t>shareblock</a:t>
            </a:r>
            <a:r>
              <a:rPr lang="en-US" dirty="0" smtClean="0"/>
              <a:t> unit</a:t>
            </a:r>
          </a:p>
          <a:p>
            <a:pPr algn="ctr"/>
            <a:r>
              <a:rPr lang="en-US" dirty="0" smtClean="0">
                <a:solidFill>
                  <a:srgbClr val="FF0000"/>
                </a:solidFill>
              </a:rPr>
              <a:t>Styles, Adams, </a:t>
            </a:r>
            <a:r>
              <a:rPr lang="en-US" dirty="0" err="1" smtClean="0">
                <a:solidFill>
                  <a:srgbClr val="FF0000"/>
                </a:solidFill>
              </a:rPr>
              <a:t>Charl</a:t>
            </a:r>
            <a:endParaRPr lang="en-US" dirty="0" smtClean="0">
              <a:solidFill>
                <a:srgbClr val="FF0000"/>
              </a:solidFill>
            </a:endParaRPr>
          </a:p>
          <a:p>
            <a:pPr algn="ctr"/>
            <a:endParaRPr lang="en-US" dirty="0"/>
          </a:p>
        </p:txBody>
      </p:sp>
      <p:sp>
        <p:nvSpPr>
          <p:cNvPr id="11" name="TextBox 10"/>
          <p:cNvSpPr txBox="1"/>
          <p:nvPr/>
        </p:nvSpPr>
        <p:spPr>
          <a:xfrm>
            <a:off x="4346070" y="383177"/>
            <a:ext cx="1923605" cy="646331"/>
          </a:xfrm>
          <a:prstGeom prst="rect">
            <a:avLst/>
          </a:prstGeom>
          <a:noFill/>
        </p:spPr>
        <p:txBody>
          <a:bodyPr wrap="none" rtlCol="0">
            <a:spAutoFit/>
          </a:bodyPr>
          <a:lstStyle/>
          <a:p>
            <a:r>
              <a:rPr lang="en-US" dirty="0"/>
              <a:t>KPL HOA ( BOARD)</a:t>
            </a:r>
          </a:p>
          <a:p>
            <a:endParaRPr lang="en-US" dirty="0"/>
          </a:p>
        </p:txBody>
      </p:sp>
      <p:sp>
        <p:nvSpPr>
          <p:cNvPr id="12" name="Rounded Rectangle 11"/>
          <p:cNvSpPr/>
          <p:nvPr/>
        </p:nvSpPr>
        <p:spPr>
          <a:xfrm>
            <a:off x="4365440" y="842552"/>
            <a:ext cx="2279735" cy="91875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Developer – Magic Breakaways</a:t>
            </a:r>
          </a:p>
          <a:p>
            <a:pPr algn="ctr"/>
            <a:r>
              <a:rPr lang="en-US" dirty="0" smtClean="0"/>
              <a:t>4 seats</a:t>
            </a:r>
            <a:endParaRPr lang="en-US" dirty="0"/>
          </a:p>
        </p:txBody>
      </p:sp>
      <p:sp>
        <p:nvSpPr>
          <p:cNvPr id="13" name="Rounded Rectangle 12"/>
          <p:cNvSpPr/>
          <p:nvPr/>
        </p:nvSpPr>
        <p:spPr>
          <a:xfrm>
            <a:off x="5475209" y="2712842"/>
            <a:ext cx="1611391" cy="91875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Legacy</a:t>
            </a:r>
          </a:p>
          <a:p>
            <a:pPr algn="ctr"/>
            <a:r>
              <a:rPr lang="en-US" dirty="0" smtClean="0"/>
              <a:t>Management</a:t>
            </a:r>
            <a:endParaRPr lang="en-US" dirty="0"/>
          </a:p>
        </p:txBody>
      </p:sp>
      <p:sp>
        <p:nvSpPr>
          <p:cNvPr id="14" name="Down Arrow 13"/>
          <p:cNvSpPr/>
          <p:nvPr/>
        </p:nvSpPr>
        <p:spPr>
          <a:xfrm>
            <a:off x="7946678" y="2220296"/>
            <a:ext cx="332150" cy="39107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ounded Rectangle 14"/>
          <p:cNvSpPr/>
          <p:nvPr/>
        </p:nvSpPr>
        <p:spPr>
          <a:xfrm>
            <a:off x="7946678" y="2749733"/>
            <a:ext cx="1579384" cy="91875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Contractors</a:t>
            </a:r>
            <a:endParaRPr lang="en-US" dirty="0"/>
          </a:p>
        </p:txBody>
      </p:sp>
      <p:sp>
        <p:nvSpPr>
          <p:cNvPr id="16" name="Down Arrow 15"/>
          <p:cNvSpPr/>
          <p:nvPr/>
        </p:nvSpPr>
        <p:spPr>
          <a:xfrm>
            <a:off x="5971783" y="1918065"/>
            <a:ext cx="332150" cy="794778"/>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TextBox 17"/>
          <p:cNvSpPr txBox="1"/>
          <p:nvPr/>
        </p:nvSpPr>
        <p:spPr>
          <a:xfrm>
            <a:off x="1411566" y="39463"/>
            <a:ext cx="4318105" cy="646331"/>
          </a:xfrm>
          <a:prstGeom prst="rect">
            <a:avLst/>
          </a:prstGeom>
          <a:noFill/>
        </p:spPr>
        <p:txBody>
          <a:bodyPr wrap="none" rtlCol="0">
            <a:spAutoFit/>
          </a:bodyPr>
          <a:lstStyle/>
          <a:p>
            <a:r>
              <a:rPr lang="en-US" dirty="0"/>
              <a:t>KPL </a:t>
            </a:r>
            <a:r>
              <a:rPr lang="en-US" dirty="0" err="1" smtClean="0"/>
              <a:t>Shareblock</a:t>
            </a:r>
            <a:r>
              <a:rPr lang="en-US" dirty="0" smtClean="0"/>
              <a:t> – owner of the entire facility</a:t>
            </a:r>
            <a:endParaRPr lang="en-US" dirty="0"/>
          </a:p>
          <a:p>
            <a:endParaRPr lang="en-US" dirty="0"/>
          </a:p>
        </p:txBody>
      </p:sp>
      <p:sp>
        <p:nvSpPr>
          <p:cNvPr id="19" name="Left-Right Arrow 18"/>
          <p:cNvSpPr/>
          <p:nvPr/>
        </p:nvSpPr>
        <p:spPr>
          <a:xfrm>
            <a:off x="7146184" y="3028135"/>
            <a:ext cx="740909" cy="361950"/>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Up-Down Arrow 19"/>
          <p:cNvSpPr/>
          <p:nvPr/>
        </p:nvSpPr>
        <p:spPr>
          <a:xfrm>
            <a:off x="2266950" y="2749733"/>
            <a:ext cx="45719" cy="60142"/>
          </a:xfrm>
          <a:prstGeom prst="up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Up-Down Arrow 20"/>
          <p:cNvSpPr/>
          <p:nvPr/>
        </p:nvSpPr>
        <p:spPr>
          <a:xfrm>
            <a:off x="4848625" y="2684964"/>
            <a:ext cx="523875" cy="1523176"/>
          </a:xfrm>
          <a:prstGeom prst="upDown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22" name="TextBox 21"/>
          <p:cNvSpPr txBox="1"/>
          <p:nvPr/>
        </p:nvSpPr>
        <p:spPr>
          <a:xfrm>
            <a:off x="518690" y="6151391"/>
            <a:ext cx="9977731" cy="369332"/>
          </a:xfrm>
          <a:prstGeom prst="rect">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Force accountability and transparency which is our right despite complex structure above as we own KPL</a:t>
            </a:r>
            <a:endParaRPr lang="en-US" dirty="0"/>
          </a:p>
        </p:txBody>
      </p:sp>
      <p:sp>
        <p:nvSpPr>
          <p:cNvPr id="23" name="TextBox 22"/>
          <p:cNvSpPr txBox="1"/>
          <p:nvPr/>
        </p:nvSpPr>
        <p:spPr>
          <a:xfrm>
            <a:off x="1097234" y="2693948"/>
            <a:ext cx="3130222" cy="2031325"/>
          </a:xfrm>
          <a:prstGeom prst="rect">
            <a:avLst/>
          </a:prstGeom>
          <a:noFill/>
        </p:spPr>
        <p:txBody>
          <a:bodyPr wrap="square" rtlCol="0">
            <a:spAutoFit/>
          </a:bodyPr>
          <a:lstStyle/>
          <a:p>
            <a:r>
              <a:rPr lang="en-US" dirty="0" smtClean="0"/>
              <a:t>We can continue to ask/request/force</a:t>
            </a:r>
          </a:p>
          <a:p>
            <a:r>
              <a:rPr lang="en-US" dirty="0" smtClean="0"/>
              <a:t>But bottom line comes down to mandates of HOA Representatives – In the first instance they should get Mandates</a:t>
            </a:r>
            <a:endParaRPr lang="en-US" dirty="0"/>
          </a:p>
        </p:txBody>
      </p:sp>
    </p:spTree>
    <p:extLst>
      <p:ext uri="{BB962C8B-B14F-4D97-AF65-F5344CB8AC3E}">
        <p14:creationId xmlns:p14="http://schemas.microsoft.com/office/powerpoint/2010/main" val="37698438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smtClean="0"/>
              <a:t>General and others</a:t>
            </a:r>
            <a:endParaRPr lang="en-US" dirty="0"/>
          </a:p>
        </p:txBody>
      </p:sp>
      <p:sp>
        <p:nvSpPr>
          <p:cNvPr id="3" name="Text Placeholder 2"/>
          <p:cNvSpPr>
            <a:spLocks noGrp="1"/>
          </p:cNvSpPr>
          <p:nvPr>
            <p:ph type="body" sz="quarter" idx="12"/>
          </p:nvPr>
        </p:nvSpPr>
        <p:spPr/>
        <p:txBody>
          <a:bodyPr/>
          <a:lstStyle/>
          <a:p>
            <a:r>
              <a:rPr lang="en-US" dirty="0" smtClean="0"/>
              <a:t>Meeting Ends</a:t>
            </a:r>
            <a:endParaRPr lang="en-US" dirty="0"/>
          </a:p>
        </p:txBody>
      </p:sp>
    </p:spTree>
    <p:extLst>
      <p:ext uri="{BB962C8B-B14F-4D97-AF65-F5344CB8AC3E}">
        <p14:creationId xmlns:p14="http://schemas.microsoft.com/office/powerpoint/2010/main" val="1639290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smtClean="0"/>
              <a:t>Previous Home Owner Shares and </a:t>
            </a:r>
            <a:r>
              <a:rPr lang="en-US" dirty="0" err="1" smtClean="0"/>
              <a:t>presnetations</a:t>
            </a:r>
            <a:endParaRPr lang="en-US" dirty="0"/>
          </a:p>
        </p:txBody>
      </p:sp>
      <p:sp>
        <p:nvSpPr>
          <p:cNvPr id="3" name="Text Placeholder 2"/>
          <p:cNvSpPr>
            <a:spLocks noGrp="1"/>
          </p:cNvSpPr>
          <p:nvPr>
            <p:ph type="body" sz="quarter" idx="12"/>
          </p:nvPr>
        </p:nvSpPr>
        <p:spPr/>
        <p:txBody>
          <a:bodyPr/>
          <a:lstStyle/>
          <a:p>
            <a:r>
              <a:rPr lang="en-US" dirty="0" smtClean="0"/>
              <a:t>From meeting </a:t>
            </a:r>
            <a:endParaRPr lang="en-US" dirty="0"/>
          </a:p>
        </p:txBody>
      </p:sp>
    </p:spTree>
    <p:extLst>
      <p:ext uri="{BB962C8B-B14F-4D97-AF65-F5344CB8AC3E}">
        <p14:creationId xmlns:p14="http://schemas.microsoft.com/office/powerpoint/2010/main" val="17640679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Progress with Survey ( Poor completion rates &amp; could be skewed results)</a:t>
            </a:r>
            <a:br>
              <a:rPr lang="en-US" sz="2800" dirty="0" smtClean="0"/>
            </a:br>
            <a:r>
              <a:rPr lang="en-US" sz="2800" dirty="0"/>
              <a:t/>
            </a:r>
            <a:br>
              <a:rPr lang="en-US" sz="2800" dirty="0"/>
            </a:br>
            <a:r>
              <a:rPr lang="en-US" sz="2800" dirty="0" smtClean="0"/>
              <a:t>Must try and get “Happy or satisfied” People to also complete</a:t>
            </a:r>
            <a:endParaRPr lang="en-US" sz="2800" dirty="0"/>
          </a:p>
        </p:txBody>
      </p:sp>
      <p:sp>
        <p:nvSpPr>
          <p:cNvPr id="3" name="Content Placeholder 2"/>
          <p:cNvSpPr>
            <a:spLocks noGrp="1"/>
          </p:cNvSpPr>
          <p:nvPr>
            <p:ph idx="1"/>
          </p:nvPr>
        </p:nvSpPr>
        <p:spPr/>
        <p:txBody>
          <a:bodyPr/>
          <a:lstStyle/>
          <a:p>
            <a:r>
              <a:rPr lang="en-US" dirty="0" smtClean="0"/>
              <a:t>49 respondents</a:t>
            </a:r>
          </a:p>
          <a:p>
            <a:r>
              <a:rPr lang="en-US" dirty="0" smtClean="0"/>
              <a:t>57 homes Represented as a few owners have multiple units</a:t>
            </a:r>
          </a:p>
          <a:p>
            <a:pPr lvl="1"/>
            <a:r>
              <a:rPr lang="en-US" dirty="0" smtClean="0"/>
              <a:t>9 permanent residences – not rented but their homes</a:t>
            </a:r>
          </a:p>
          <a:p>
            <a:pPr lvl="1"/>
            <a:r>
              <a:rPr lang="en-US" dirty="0" smtClean="0"/>
              <a:t>29 renting out ( 57% of these rent out privately)</a:t>
            </a:r>
          </a:p>
          <a:p>
            <a:r>
              <a:rPr lang="en-US" dirty="0" smtClean="0"/>
              <a:t>81% not active in home organization ( sometimes or never attended)</a:t>
            </a:r>
          </a:p>
          <a:p>
            <a:pPr lvl="1"/>
            <a:r>
              <a:rPr lang="en-US" dirty="0" smtClean="0"/>
              <a:t>37% say they attended once but felt that meetings ineffective of Bull Dozed.</a:t>
            </a:r>
          </a:p>
          <a:p>
            <a:pPr marL="457200" lvl="1" indent="0">
              <a:buNone/>
            </a:pPr>
            <a:endParaRPr lang="en-US" dirty="0" smtClean="0"/>
          </a:p>
          <a:p>
            <a:pPr marL="457200" lvl="1" indent="0">
              <a:buNone/>
            </a:pPr>
            <a:endParaRPr lang="en-US" dirty="0" smtClean="0"/>
          </a:p>
          <a:p>
            <a:endParaRPr lang="en-US" dirty="0" smtClean="0"/>
          </a:p>
        </p:txBody>
      </p:sp>
    </p:spTree>
    <p:extLst>
      <p:ext uri="{BB962C8B-B14F-4D97-AF65-F5344CB8AC3E}">
        <p14:creationId xmlns:p14="http://schemas.microsoft.com/office/powerpoint/2010/main" val="12257310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Q4: At the moment members have no structured manner to approach the concerns of owners specifically either sectional title or share block.</a:t>
            </a:r>
            <a:endParaRPr dirty="0"/>
          </a:p>
        </p:txBody>
      </p:sp>
      <p:sp>
        <p:nvSpPr>
          <p:cNvPr id="3" name="Title"/>
          <p:cNvSpPr>
            <a:spLocks noGrp="1"/>
          </p:cNvSpPr>
          <p:nvPr>
            <p:ph type="body" sz="quarter" idx="14"/>
          </p:nvPr>
        </p:nvSpPr>
        <p:spPr/>
        <p:txBody>
          <a:bodyPr>
            <a:normAutofit/>
          </a:bodyPr>
          <a:lstStyle/>
          <a:p>
            <a:r>
              <a:rPr lang="en-GB" dirty="0"/>
              <a:t>Answered: 36   Skipped: 2</a:t>
            </a:r>
            <a:endParaRPr dirty="0"/>
          </a:p>
        </p:txBody>
      </p:sp>
      <p:graphicFrame>
        <p:nvGraphicFramePr>
          <p:cNvPr id="4" name="Chart Placeholder"/>
          <p:cNvGraphicFramePr>
            <a:graphicFrameLocks noGrp="1"/>
          </p:cNvGraphicFramePr>
          <p:nvPr>
            <p:extLst>
              <p:ext uri="{D42A27DB-BD31-4B8C-83A1-F6EECF244321}">
                <p14:modId xmlns:p14="http://schemas.microsoft.com/office/powerpoint/2010/main" val="1718839813"/>
              </p:ext>
            </p:extLst>
          </p:nvPr>
        </p:nvGraphicFramePr>
        <p:xfrm>
          <a:off x="269968" y="1338585"/>
          <a:ext cx="7445828" cy="4758684"/>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8038011" y="1524000"/>
            <a:ext cx="4048096" cy="4524315"/>
          </a:xfrm>
          <a:prstGeom prst="rect">
            <a:avLst/>
          </a:prstGeom>
          <a:noFill/>
        </p:spPr>
        <p:txBody>
          <a:bodyPr wrap="none" rtlCol="0">
            <a:spAutoFit/>
          </a:bodyPr>
          <a:lstStyle/>
          <a:p>
            <a:r>
              <a:rPr lang="en-US" dirty="0" smtClean="0"/>
              <a:t>Home owners in general happy about</a:t>
            </a:r>
          </a:p>
          <a:p>
            <a:endParaRPr lang="en-US" dirty="0"/>
          </a:p>
          <a:p>
            <a:r>
              <a:rPr lang="en-US" dirty="0" smtClean="0"/>
              <a:t>Insurance</a:t>
            </a:r>
          </a:p>
          <a:p>
            <a:r>
              <a:rPr lang="en-US" dirty="0" smtClean="0"/>
              <a:t>Reception services</a:t>
            </a:r>
          </a:p>
          <a:p>
            <a:r>
              <a:rPr lang="en-US" dirty="0" smtClean="0"/>
              <a:t>Security patrols</a:t>
            </a:r>
          </a:p>
          <a:p>
            <a:r>
              <a:rPr lang="en-US" dirty="0" smtClean="0"/>
              <a:t>Gardens</a:t>
            </a:r>
          </a:p>
          <a:p>
            <a:endParaRPr lang="en-US" dirty="0"/>
          </a:p>
          <a:p>
            <a:endParaRPr lang="en-US" dirty="0" smtClean="0"/>
          </a:p>
          <a:p>
            <a:r>
              <a:rPr lang="en-US" dirty="0" smtClean="0"/>
              <a:t>Q46</a:t>
            </a:r>
          </a:p>
          <a:p>
            <a:r>
              <a:rPr lang="en-US" dirty="0" smtClean="0"/>
              <a:t>Most Owners Believe KPL/Legacy appear </a:t>
            </a:r>
          </a:p>
          <a:p>
            <a:r>
              <a:rPr lang="en-US" dirty="0" smtClean="0"/>
              <a:t>To focus on their revenue streams</a:t>
            </a:r>
          </a:p>
          <a:p>
            <a:r>
              <a:rPr lang="en-US" dirty="0" smtClean="0"/>
              <a:t>With little focus on home owners </a:t>
            </a:r>
          </a:p>
          <a:p>
            <a:r>
              <a:rPr lang="en-US" dirty="0" smtClean="0"/>
              <a:t>( 59% with Balance unsure) </a:t>
            </a:r>
          </a:p>
          <a:p>
            <a:endParaRPr lang="en-US" dirty="0"/>
          </a:p>
          <a:p>
            <a:r>
              <a:rPr lang="en-US" dirty="0" smtClean="0"/>
              <a:t>Q44 – 62% agree that all cost increases </a:t>
            </a:r>
          </a:p>
          <a:p>
            <a:r>
              <a:rPr lang="en-US" dirty="0" smtClean="0"/>
              <a:t>must stop until justifications </a:t>
            </a:r>
            <a:endParaRPr lang="en-US" dirty="0"/>
          </a:p>
        </p:txBody>
      </p:sp>
    </p:spTree>
    <p:extLst>
      <p:ext uri="{BB962C8B-B14F-4D97-AF65-F5344CB8AC3E}">
        <p14:creationId xmlns:p14="http://schemas.microsoft.com/office/powerpoint/2010/main" val="8991134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43839" y="154267"/>
            <a:ext cx="8087471" cy="6299866"/>
          </a:xfrm>
          <a:prstGeom prst="rect">
            <a:avLst/>
          </a:prstGeom>
        </p:spPr>
      </p:pic>
      <p:sp>
        <p:nvSpPr>
          <p:cNvPr id="5" name="TextBox 4"/>
          <p:cNvSpPr txBox="1"/>
          <p:nvPr/>
        </p:nvSpPr>
        <p:spPr>
          <a:xfrm>
            <a:off x="8621486" y="1158240"/>
            <a:ext cx="3190938" cy="3139321"/>
          </a:xfrm>
          <a:prstGeom prst="rect">
            <a:avLst/>
          </a:prstGeom>
          <a:noFill/>
        </p:spPr>
        <p:txBody>
          <a:bodyPr wrap="none" rtlCol="0">
            <a:spAutoFit/>
          </a:bodyPr>
          <a:lstStyle/>
          <a:p>
            <a:r>
              <a:rPr lang="en-US" dirty="0" smtClean="0"/>
              <a:t>26 % are happy</a:t>
            </a:r>
          </a:p>
          <a:p>
            <a:r>
              <a:rPr lang="en-US" dirty="0" smtClean="0"/>
              <a:t>29 % are on the fence</a:t>
            </a:r>
          </a:p>
          <a:p>
            <a:r>
              <a:rPr lang="en-US" dirty="0" smtClean="0"/>
              <a:t>45% are unhappy</a:t>
            </a:r>
          </a:p>
          <a:p>
            <a:endParaRPr lang="en-US" dirty="0"/>
          </a:p>
          <a:p>
            <a:endParaRPr lang="en-US" dirty="0" smtClean="0"/>
          </a:p>
          <a:p>
            <a:r>
              <a:rPr lang="en-US" dirty="0" smtClean="0"/>
              <a:t>With from question 12</a:t>
            </a:r>
          </a:p>
          <a:p>
            <a:endParaRPr lang="en-US" dirty="0"/>
          </a:p>
          <a:p>
            <a:r>
              <a:rPr lang="en-US" dirty="0" smtClean="0"/>
              <a:t>40 just holding on hoping things</a:t>
            </a:r>
          </a:p>
          <a:p>
            <a:r>
              <a:rPr lang="en-US" dirty="0" smtClean="0"/>
              <a:t>Will improve</a:t>
            </a:r>
          </a:p>
          <a:p>
            <a:r>
              <a:rPr lang="en-US" dirty="0" smtClean="0"/>
              <a:t>20% had enough and selling</a:t>
            </a:r>
          </a:p>
          <a:p>
            <a:r>
              <a:rPr lang="en-US" dirty="0" smtClean="0"/>
              <a:t>To get out of KPL</a:t>
            </a:r>
            <a:endParaRPr lang="en-US" dirty="0"/>
          </a:p>
        </p:txBody>
      </p:sp>
    </p:spTree>
    <p:extLst>
      <p:ext uri="{BB962C8B-B14F-4D97-AF65-F5344CB8AC3E}">
        <p14:creationId xmlns:p14="http://schemas.microsoft.com/office/powerpoint/2010/main" val="28597287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Q10: General satisfaction with the current management at KPL inclusive our HOA members on the board (Pick all relevant to you)</a:t>
            </a:r>
            <a:endParaRPr dirty="0"/>
          </a:p>
        </p:txBody>
      </p:sp>
      <p:sp>
        <p:nvSpPr>
          <p:cNvPr id="3" name="Title"/>
          <p:cNvSpPr>
            <a:spLocks noGrp="1"/>
          </p:cNvSpPr>
          <p:nvPr>
            <p:ph type="body" sz="quarter" idx="14"/>
          </p:nvPr>
        </p:nvSpPr>
        <p:spPr/>
        <p:txBody>
          <a:bodyPr/>
          <a:lstStyle/>
          <a:p>
            <a:r>
              <a:rPr lang="en-GB" dirty="0"/>
              <a:t>Answered: 37   Skipped: 1</a:t>
            </a:r>
            <a:endParaRPr dirty="0"/>
          </a:p>
        </p:txBody>
      </p:sp>
      <p:graphicFrame>
        <p:nvGraphicFramePr>
          <p:cNvPr id="4" name="Chart Placeholder"/>
          <p:cNvGraphicFramePr>
            <a:graphicFrameLocks noGrp="1"/>
          </p:cNvGraphicFramePr>
          <p:nvPr>
            <p:extLst>
              <p:ext uri="{D42A27DB-BD31-4B8C-83A1-F6EECF244321}">
                <p14:modId xmlns:p14="http://schemas.microsoft.com/office/powerpoint/2010/main" val="3798759348"/>
              </p:ext>
            </p:extLst>
          </p:nvPr>
        </p:nvGraphicFramePr>
        <p:xfrm>
          <a:off x="235132" y="1390836"/>
          <a:ext cx="9331569" cy="47586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68056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Q10: General satisfaction with the current management at KPL inclusive our HOA members on the board (Pick all relevant to you)</a:t>
            </a:r>
            <a:endParaRPr dirty="0"/>
          </a:p>
        </p:txBody>
      </p:sp>
      <p:sp>
        <p:nvSpPr>
          <p:cNvPr id="3" name="Title"/>
          <p:cNvSpPr>
            <a:spLocks noGrp="1"/>
          </p:cNvSpPr>
          <p:nvPr>
            <p:ph type="body" sz="quarter" idx="14"/>
          </p:nvPr>
        </p:nvSpPr>
        <p:spPr/>
        <p:txBody>
          <a:bodyPr/>
          <a:lstStyle/>
          <a:p>
            <a:r>
              <a:rPr lang="en-GB" dirty="0"/>
              <a:t>Answered: 37   Skipped: 1</a:t>
            </a:r>
            <a:endParaRPr dirty="0"/>
          </a:p>
        </p:txBody>
      </p:sp>
      <p:graphicFrame>
        <p:nvGraphicFramePr>
          <p:cNvPr id="4" name="Table Placeholder"/>
          <p:cNvGraphicFramePr>
            <a:graphicFrameLocks/>
          </p:cNvGraphicFramePr>
          <p:nvPr>
            <p:extLst>
              <p:ext uri="{D42A27DB-BD31-4B8C-83A1-F6EECF244321}">
                <p14:modId xmlns:p14="http://schemas.microsoft.com/office/powerpoint/2010/main" val="3605404332"/>
              </p:ext>
            </p:extLst>
          </p:nvPr>
        </p:nvGraphicFramePr>
        <p:xfrm>
          <a:off x="164429" y="1156176"/>
          <a:ext cx="11443062" cy="5577840"/>
        </p:xfrm>
        <a:graphic>
          <a:graphicData uri="http://schemas.openxmlformats.org/drawingml/2006/table">
            <a:tbl>
              <a:tblPr>
                <a:tableStyleId>{D7AC3CCA-C797-4891-BE02-D94E43425B78}</a:tableStyleId>
              </a:tblPr>
              <a:tblGrid>
                <a:gridCol w="3814354">
                  <a:extLst>
                    <a:ext uri="{9D8B030D-6E8A-4147-A177-3AD203B41FA5}">
                      <a16:colId xmlns:a16="http://schemas.microsoft.com/office/drawing/2014/main" val="20000"/>
                    </a:ext>
                  </a:extLst>
                </a:gridCol>
                <a:gridCol w="3814354">
                  <a:extLst>
                    <a:ext uri="{9D8B030D-6E8A-4147-A177-3AD203B41FA5}">
                      <a16:colId xmlns:a16="http://schemas.microsoft.com/office/drawing/2014/main" val="20001"/>
                    </a:ext>
                  </a:extLst>
                </a:gridCol>
                <a:gridCol w="3814354">
                  <a:extLst>
                    <a:ext uri="{9D8B030D-6E8A-4147-A177-3AD203B41FA5}">
                      <a16:colId xmlns:a16="http://schemas.microsoft.com/office/drawing/2014/main" val="20002"/>
                    </a:ext>
                  </a:extLst>
                </a:gridCol>
              </a:tblGrid>
              <a:tr h="360410">
                <a:tc>
                  <a:txBody>
                    <a:bodyPr/>
                    <a:lstStyle/>
                    <a:p>
                      <a:pPr algn="l"/>
                      <a:r>
                        <a:rPr lang="en-US" sz="1900" b="0" dirty="0">
                          <a:solidFill>
                            <a:schemeClr val="bg1">
                              <a:lumMod val="50000"/>
                            </a:schemeClr>
                          </a:solidFill>
                        </a:rPr>
                        <a:t>ANSWER CHOICES</a:t>
                      </a:r>
                    </a:p>
                  </a:txBody>
                  <a:tcPr marL="121920" marR="121920" marT="60960" marB="60960">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900" b="0" dirty="0">
                          <a:solidFill>
                            <a:schemeClr val="bg1">
                              <a:lumMod val="50000"/>
                            </a:schemeClr>
                          </a:solidFill>
                        </a:rPr>
                        <a:t>RESPONSES</a:t>
                      </a:r>
                    </a:p>
                  </a:txBody>
                  <a:tcPr marL="121920" marR="121920" marT="60960" marB="60960">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900" dirty="0"/>
                    </a:p>
                  </a:txBody>
                  <a:tcPr marL="121920" marR="121920" marT="60960" marB="60960">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586720">
                <a:tc>
                  <a:txBody>
                    <a:bodyPr/>
                    <a:lstStyle/>
                    <a:p>
                      <a:pPr algn="l"/>
                      <a:r>
                        <a:rPr lang="en-US" sz="1600" b="0" dirty="0">
                          <a:solidFill>
                            <a:schemeClr val="bg1">
                              <a:lumMod val="50000"/>
                            </a:schemeClr>
                          </a:solidFill>
                        </a:rPr>
                        <a:t>None of the below - I am satisfied with the management at KPL</a:t>
                      </a:r>
                    </a:p>
                  </a:txBody>
                  <a:tcPr marL="121920" marR="121920" marT="60960" marB="60960">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600" b="0" dirty="0">
                          <a:solidFill>
                            <a:schemeClr val="bg1">
                              <a:lumMod val="50000"/>
                            </a:schemeClr>
                          </a:solidFill>
                        </a:rPr>
                        <a:t>2.70%</a:t>
                      </a:r>
                    </a:p>
                  </a:txBody>
                  <a:tcPr marL="121920" marR="121920" marT="60960" marB="60960">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600" b="0" dirty="0">
                          <a:solidFill>
                            <a:schemeClr val="bg1">
                              <a:lumMod val="50000"/>
                            </a:schemeClr>
                          </a:solidFill>
                        </a:rPr>
                        <a:t>1</a:t>
                      </a:r>
                    </a:p>
                  </a:txBody>
                  <a:tcPr marL="121920" marR="121920" marT="60960" marB="60960">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586720">
                <a:tc>
                  <a:txBody>
                    <a:bodyPr/>
                    <a:lstStyle/>
                    <a:p>
                      <a:pPr algn="l"/>
                      <a:r>
                        <a:rPr lang="en-US" sz="1600" b="0" dirty="0">
                          <a:solidFill>
                            <a:schemeClr val="bg1">
                              <a:lumMod val="50000"/>
                            </a:schemeClr>
                          </a:solidFill>
                        </a:rPr>
                        <a:t>They appear to be making unilateral and poorly consulted decisions</a:t>
                      </a:r>
                    </a:p>
                  </a:txBody>
                  <a:tcPr marL="121920" marR="121920" marT="60960" marB="60960">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600" b="0" dirty="0">
                          <a:solidFill>
                            <a:schemeClr val="bg1">
                              <a:lumMod val="50000"/>
                            </a:schemeClr>
                          </a:solidFill>
                        </a:rPr>
                        <a:t>45.95%</a:t>
                      </a:r>
                    </a:p>
                  </a:txBody>
                  <a:tcPr marL="121920" marR="121920" marT="60960" marB="60960">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600" b="0" dirty="0">
                          <a:solidFill>
                            <a:schemeClr val="bg1">
                              <a:lumMod val="50000"/>
                            </a:schemeClr>
                          </a:solidFill>
                        </a:rPr>
                        <a:t>17</a:t>
                      </a:r>
                    </a:p>
                  </a:txBody>
                  <a:tcPr marL="121920" marR="121920" marT="60960" marB="60960">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754353">
                <a:tc>
                  <a:txBody>
                    <a:bodyPr/>
                    <a:lstStyle/>
                    <a:p>
                      <a:pPr algn="l"/>
                      <a:r>
                        <a:rPr lang="en-US" sz="1600" b="0" dirty="0">
                          <a:solidFill>
                            <a:schemeClr val="bg1">
                              <a:lumMod val="50000"/>
                            </a:schemeClr>
                          </a:solidFill>
                        </a:rPr>
                        <a:t>Decisions are concerning in terms of our interest as  home-owners or cost consideration</a:t>
                      </a:r>
                    </a:p>
                  </a:txBody>
                  <a:tcPr marL="121920" marR="121920" marT="60960" marB="60960">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600" b="0" dirty="0">
                          <a:solidFill>
                            <a:schemeClr val="bg1">
                              <a:lumMod val="50000"/>
                            </a:schemeClr>
                          </a:solidFill>
                        </a:rPr>
                        <a:t>64.86%</a:t>
                      </a:r>
                    </a:p>
                  </a:txBody>
                  <a:tcPr marL="121920" marR="121920" marT="60960" marB="60960">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600" b="0" dirty="0">
                          <a:solidFill>
                            <a:schemeClr val="bg1">
                              <a:lumMod val="50000"/>
                            </a:schemeClr>
                          </a:solidFill>
                        </a:rPr>
                        <a:t>24</a:t>
                      </a:r>
                    </a:p>
                  </a:txBody>
                  <a:tcPr marL="121920" marR="121920" marT="60960" marB="60960">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754353">
                <a:tc>
                  <a:txBody>
                    <a:bodyPr/>
                    <a:lstStyle/>
                    <a:p>
                      <a:pPr algn="l"/>
                      <a:r>
                        <a:rPr lang="en-US" sz="1600" b="0" dirty="0">
                          <a:solidFill>
                            <a:schemeClr val="bg1">
                              <a:lumMod val="50000"/>
                            </a:schemeClr>
                          </a:solidFill>
                        </a:rPr>
                        <a:t>Home Owner Reps on the board need a clear mandate from us before agreeing on our behalf</a:t>
                      </a:r>
                    </a:p>
                  </a:txBody>
                  <a:tcPr marL="121920" marR="121920" marT="60960" marB="60960">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600" b="0" dirty="0">
                          <a:solidFill>
                            <a:schemeClr val="bg1">
                              <a:lumMod val="50000"/>
                            </a:schemeClr>
                          </a:solidFill>
                        </a:rPr>
                        <a:t>56.76%</a:t>
                      </a:r>
                    </a:p>
                  </a:txBody>
                  <a:tcPr marL="121920" marR="121920" marT="60960" marB="60960">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600" b="0" dirty="0">
                          <a:solidFill>
                            <a:schemeClr val="bg1">
                              <a:lumMod val="50000"/>
                            </a:schemeClr>
                          </a:solidFill>
                        </a:rPr>
                        <a:t>21</a:t>
                      </a:r>
                    </a:p>
                  </a:txBody>
                  <a:tcPr marL="121920" marR="121920" marT="60960" marB="60960">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4"/>
                  </a:ext>
                </a:extLst>
              </a:tr>
              <a:tr h="586720">
                <a:tc>
                  <a:txBody>
                    <a:bodyPr/>
                    <a:lstStyle/>
                    <a:p>
                      <a:pPr algn="l"/>
                      <a:r>
                        <a:rPr lang="en-US" sz="1600" b="0" dirty="0">
                          <a:solidFill>
                            <a:schemeClr val="bg1">
                              <a:lumMod val="50000"/>
                            </a:schemeClr>
                          </a:solidFill>
                        </a:rPr>
                        <a:t>Too much power given to the general manager without proper oversight</a:t>
                      </a:r>
                    </a:p>
                  </a:txBody>
                  <a:tcPr marL="121920" marR="121920" marT="60960" marB="60960">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600" b="0" dirty="0">
                          <a:solidFill>
                            <a:schemeClr val="bg1">
                              <a:lumMod val="50000"/>
                            </a:schemeClr>
                          </a:solidFill>
                        </a:rPr>
                        <a:t>70.27%</a:t>
                      </a:r>
                    </a:p>
                  </a:txBody>
                  <a:tcPr marL="121920" marR="121920" marT="60960" marB="60960">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600" b="0" dirty="0">
                          <a:solidFill>
                            <a:schemeClr val="bg1">
                              <a:lumMod val="50000"/>
                            </a:schemeClr>
                          </a:solidFill>
                        </a:rPr>
                        <a:t>26</a:t>
                      </a:r>
                    </a:p>
                  </a:txBody>
                  <a:tcPr marL="121920" marR="121920" marT="60960" marB="60960">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5"/>
                  </a:ext>
                </a:extLst>
              </a:tr>
              <a:tr h="586720">
                <a:tc>
                  <a:txBody>
                    <a:bodyPr/>
                    <a:lstStyle/>
                    <a:p>
                      <a:pPr algn="l"/>
                      <a:r>
                        <a:rPr lang="en-US" sz="1600" b="0" dirty="0">
                          <a:solidFill>
                            <a:schemeClr val="bg1">
                              <a:lumMod val="50000"/>
                            </a:schemeClr>
                          </a:solidFill>
                        </a:rPr>
                        <a:t>Too much power given to the board without proper oversight</a:t>
                      </a:r>
                    </a:p>
                  </a:txBody>
                  <a:tcPr marL="121920" marR="121920" marT="60960" marB="60960">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600" b="0" dirty="0">
                          <a:solidFill>
                            <a:schemeClr val="bg1">
                              <a:lumMod val="50000"/>
                            </a:schemeClr>
                          </a:solidFill>
                        </a:rPr>
                        <a:t>54.05%</a:t>
                      </a:r>
                    </a:p>
                  </a:txBody>
                  <a:tcPr marL="121920" marR="121920" marT="60960" marB="60960">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600" b="0" dirty="0">
                          <a:solidFill>
                            <a:schemeClr val="bg1">
                              <a:lumMod val="50000"/>
                            </a:schemeClr>
                          </a:solidFill>
                        </a:rPr>
                        <a:t>20</a:t>
                      </a:r>
                    </a:p>
                  </a:txBody>
                  <a:tcPr marL="121920" marR="121920" marT="60960" marB="60960">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6"/>
                  </a:ext>
                </a:extLst>
              </a:tr>
              <a:tr h="586720">
                <a:tc>
                  <a:txBody>
                    <a:bodyPr/>
                    <a:lstStyle/>
                    <a:p>
                      <a:pPr algn="l"/>
                      <a:r>
                        <a:rPr lang="en-US" sz="1600" b="0" dirty="0">
                          <a:solidFill>
                            <a:schemeClr val="bg1">
                              <a:lumMod val="50000"/>
                            </a:schemeClr>
                          </a:solidFill>
                        </a:rPr>
                        <a:t>Concerning and questionable use of HOA funds</a:t>
                      </a:r>
                    </a:p>
                  </a:txBody>
                  <a:tcPr marL="121920" marR="121920" marT="60960" marB="60960">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600" b="0" dirty="0">
                          <a:solidFill>
                            <a:schemeClr val="bg1">
                              <a:lumMod val="50000"/>
                            </a:schemeClr>
                          </a:solidFill>
                        </a:rPr>
                        <a:t>54.05%</a:t>
                      </a:r>
                    </a:p>
                  </a:txBody>
                  <a:tcPr marL="121920" marR="121920" marT="60960" marB="60960">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600" b="0" dirty="0">
                          <a:solidFill>
                            <a:schemeClr val="bg1">
                              <a:lumMod val="50000"/>
                            </a:schemeClr>
                          </a:solidFill>
                        </a:rPr>
                        <a:t>20</a:t>
                      </a:r>
                    </a:p>
                  </a:txBody>
                  <a:tcPr marL="121920" marR="121920" marT="60960" marB="60960">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7"/>
                  </a:ext>
                </a:extLst>
              </a:tr>
              <a:tr h="360410">
                <a:tc>
                  <a:txBody>
                    <a:bodyPr/>
                    <a:lstStyle/>
                    <a:p>
                      <a:pPr algn="l"/>
                      <a:r>
                        <a:rPr lang="en-US" sz="1900" b="0" dirty="0">
                          <a:solidFill>
                            <a:schemeClr val="bg1">
                              <a:lumMod val="50000"/>
                            </a:schemeClr>
                          </a:solidFill>
                        </a:rPr>
                        <a:t>TOTAL</a:t>
                      </a:r>
                    </a:p>
                  </a:txBody>
                  <a:tcPr marL="121920" marR="121920" marT="60960" marB="60960">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endParaRPr lang="en-US" sz="1900" dirty="0"/>
                    </a:p>
                  </a:txBody>
                  <a:tcPr marL="121920" marR="121920" marT="60960" marB="60960">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900" b="0" dirty="0">
                          <a:solidFill>
                            <a:schemeClr val="bg1">
                              <a:lumMod val="50000"/>
                            </a:schemeClr>
                          </a:solidFill>
                        </a:rPr>
                        <a:t>129</a:t>
                      </a:r>
                    </a:p>
                  </a:txBody>
                  <a:tcPr marL="121920" marR="121920" marT="60960" marB="60960">
                    <a:lnL w="0" cmpd="sng">
                      <a:noFill/>
                    </a:lnL>
                    <a:lnR w="0" cmpd="sng">
                      <a:noFill/>
                    </a:lnR>
                    <a:lnT w="6350" cap="flat" cmpd="sng" algn="ctr">
                      <a:solidFill>
                        <a:schemeClr val="tx2"/>
                      </a:solidFill>
                      <a:prstDash val="solid"/>
                      <a:round/>
                      <a:headEnd type="none" w="med" len="med"/>
                      <a:tailEnd type="none" w="med" len="med"/>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8"/>
                  </a:ext>
                </a:extLst>
              </a:tr>
            </a:tbl>
          </a:graphicData>
        </a:graphic>
      </p:graphicFrame>
      <p:sp>
        <p:nvSpPr>
          <p:cNvPr id="6" name="Pentagon 5"/>
          <p:cNvSpPr/>
          <p:nvPr/>
        </p:nvSpPr>
        <p:spPr>
          <a:xfrm>
            <a:off x="5547360" y="4632960"/>
            <a:ext cx="1062446" cy="330926"/>
          </a:xfrm>
          <a:prstGeom prst="homePlat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1</a:t>
            </a:r>
            <a:endParaRPr lang="en-US" dirty="0"/>
          </a:p>
        </p:txBody>
      </p:sp>
      <p:sp>
        <p:nvSpPr>
          <p:cNvPr id="7" name="Pentagon 6"/>
          <p:cNvSpPr/>
          <p:nvPr/>
        </p:nvSpPr>
        <p:spPr>
          <a:xfrm>
            <a:off x="5547360" y="2862830"/>
            <a:ext cx="1062446" cy="330926"/>
          </a:xfrm>
          <a:prstGeom prst="homePlat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2</a:t>
            </a:r>
            <a:endParaRPr lang="en-US" dirty="0"/>
          </a:p>
        </p:txBody>
      </p:sp>
      <p:sp>
        <p:nvSpPr>
          <p:cNvPr id="8" name="Pentagon 7"/>
          <p:cNvSpPr/>
          <p:nvPr/>
        </p:nvSpPr>
        <p:spPr>
          <a:xfrm>
            <a:off x="5547360" y="3747895"/>
            <a:ext cx="1062446" cy="330926"/>
          </a:xfrm>
          <a:prstGeom prst="homePlat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3</a:t>
            </a:r>
            <a:endParaRPr lang="en-US" dirty="0"/>
          </a:p>
        </p:txBody>
      </p:sp>
    </p:spTree>
    <p:extLst>
      <p:ext uri="{BB962C8B-B14F-4D97-AF65-F5344CB8AC3E}">
        <p14:creationId xmlns:p14="http://schemas.microsoft.com/office/powerpoint/2010/main" val="173379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4657" y="96260"/>
            <a:ext cx="10515600" cy="557984"/>
          </a:xfrm>
        </p:spPr>
        <p:txBody>
          <a:bodyPr>
            <a:normAutofit fontScale="90000"/>
          </a:bodyPr>
          <a:lstStyle/>
          <a:p>
            <a:r>
              <a:rPr lang="en-US" dirty="0" smtClean="0"/>
              <a:t>Preamble, Purpose, Intent &amp; Mission </a:t>
            </a:r>
            <a:endParaRPr lang="en-US" dirty="0"/>
          </a:p>
        </p:txBody>
      </p:sp>
      <p:sp>
        <p:nvSpPr>
          <p:cNvPr id="3" name="Content Placeholder 2"/>
          <p:cNvSpPr>
            <a:spLocks noGrp="1"/>
          </p:cNvSpPr>
          <p:nvPr>
            <p:ph idx="1"/>
          </p:nvPr>
        </p:nvSpPr>
        <p:spPr>
          <a:xfrm>
            <a:off x="498566" y="5373189"/>
            <a:ext cx="10515600" cy="3520848"/>
          </a:xfrm>
        </p:spPr>
        <p:txBody>
          <a:bodyPr>
            <a:normAutofit/>
          </a:bodyPr>
          <a:lstStyle/>
          <a:p>
            <a:pPr marL="0" indent="0">
              <a:buNone/>
            </a:pPr>
            <a:endParaRPr lang="en-US" dirty="0"/>
          </a:p>
          <a:p>
            <a:endParaRPr lang="en-US" dirty="0"/>
          </a:p>
        </p:txBody>
      </p:sp>
      <p:sp>
        <p:nvSpPr>
          <p:cNvPr id="4" name="Pentagon 3"/>
          <p:cNvSpPr/>
          <p:nvPr/>
        </p:nvSpPr>
        <p:spPr>
          <a:xfrm>
            <a:off x="2886888" y="663895"/>
            <a:ext cx="8913225" cy="391043"/>
          </a:xfrm>
          <a:prstGeom prst="homePlat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KPL RAG formed on the 17 Feb 2028 </a:t>
            </a:r>
          </a:p>
        </p:txBody>
      </p:sp>
      <p:sp>
        <p:nvSpPr>
          <p:cNvPr id="5" name="Pentagon 4"/>
          <p:cNvSpPr/>
          <p:nvPr/>
        </p:nvSpPr>
        <p:spPr>
          <a:xfrm>
            <a:off x="2921724" y="1120944"/>
            <a:ext cx="8878390" cy="881642"/>
          </a:xfrm>
          <a:prstGeom prst="homePlat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US" dirty="0" smtClean="0"/>
              <a:t>Arising from a petition/survey undertaken where a large proportion of home owners dissatisfied and suggested a requirement for an action committee ( 80% of 48 homes = 38 homeowners approximately)</a:t>
            </a:r>
          </a:p>
        </p:txBody>
      </p:sp>
      <p:sp>
        <p:nvSpPr>
          <p:cNvPr id="6" name="Pentagon 5"/>
          <p:cNvSpPr/>
          <p:nvPr/>
        </p:nvSpPr>
        <p:spPr>
          <a:xfrm>
            <a:off x="2921724" y="2088823"/>
            <a:ext cx="8878390" cy="801049"/>
          </a:xfrm>
          <a:prstGeom prst="homePlat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t>T</a:t>
            </a:r>
            <a:r>
              <a:rPr lang="en-US" dirty="0" smtClean="0"/>
              <a:t>o provide a platform to unify homeowner matters and  address common challenges and explore common opportunity creating a united homeowner front to expedite matters of common interest</a:t>
            </a:r>
          </a:p>
        </p:txBody>
      </p:sp>
      <p:sp>
        <p:nvSpPr>
          <p:cNvPr id="7" name="Pentagon 6"/>
          <p:cNvSpPr/>
          <p:nvPr/>
        </p:nvSpPr>
        <p:spPr>
          <a:xfrm>
            <a:off x="966649" y="1818899"/>
            <a:ext cx="1876893" cy="661850"/>
          </a:xfrm>
          <a:prstGeom prst="homePlat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US" dirty="0" smtClean="0"/>
              <a:t>Purpose</a:t>
            </a:r>
          </a:p>
        </p:txBody>
      </p:sp>
      <p:sp>
        <p:nvSpPr>
          <p:cNvPr id="8" name="Pentagon 7"/>
          <p:cNvSpPr/>
          <p:nvPr/>
        </p:nvSpPr>
        <p:spPr>
          <a:xfrm>
            <a:off x="2921724" y="2984946"/>
            <a:ext cx="8878390" cy="661850"/>
          </a:xfrm>
          <a:prstGeom prst="homePlat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To work in collaboration with all other parties inclusive stakeholders such as Magic Breakaways, Legacy. Golf Club </a:t>
            </a:r>
            <a:r>
              <a:rPr lang="en-US" dirty="0" err="1" smtClean="0"/>
              <a:t>etc</a:t>
            </a:r>
            <a:r>
              <a:rPr lang="en-US" dirty="0" smtClean="0"/>
              <a:t> to achieve the common goal of an improved KPL</a:t>
            </a:r>
          </a:p>
        </p:txBody>
      </p:sp>
      <p:sp>
        <p:nvSpPr>
          <p:cNvPr id="10" name="Pentagon 9"/>
          <p:cNvSpPr/>
          <p:nvPr/>
        </p:nvSpPr>
        <p:spPr>
          <a:xfrm>
            <a:off x="2921724" y="3735080"/>
            <a:ext cx="8878389" cy="661850"/>
          </a:xfrm>
          <a:prstGeom prst="homePlat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To improve transparency to support decision making </a:t>
            </a:r>
          </a:p>
          <a:p>
            <a:pPr algn="ctr"/>
            <a:r>
              <a:rPr lang="en-US" dirty="0" smtClean="0"/>
              <a:t>To </a:t>
            </a:r>
            <a:r>
              <a:rPr lang="en-US" dirty="0"/>
              <a:t>h</a:t>
            </a:r>
            <a:r>
              <a:rPr lang="en-US" dirty="0" smtClean="0"/>
              <a:t>old Board and Representatives accountable</a:t>
            </a:r>
          </a:p>
        </p:txBody>
      </p:sp>
      <p:sp>
        <p:nvSpPr>
          <p:cNvPr id="11" name="Pentagon 10"/>
          <p:cNvSpPr/>
          <p:nvPr/>
        </p:nvSpPr>
        <p:spPr>
          <a:xfrm>
            <a:off x="966649" y="2990478"/>
            <a:ext cx="1808777" cy="661850"/>
          </a:xfrm>
          <a:prstGeom prst="homePlat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US" dirty="0" smtClean="0"/>
              <a:t>Intent</a:t>
            </a:r>
          </a:p>
        </p:txBody>
      </p:sp>
      <p:sp>
        <p:nvSpPr>
          <p:cNvPr id="12" name="Pentagon 11"/>
          <p:cNvSpPr/>
          <p:nvPr/>
        </p:nvSpPr>
        <p:spPr>
          <a:xfrm>
            <a:off x="2921724" y="4506127"/>
            <a:ext cx="8878389" cy="661850"/>
          </a:xfrm>
          <a:prstGeom prst="homePlat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To identify improvement areas and to progress these together with the management teams and the Board </a:t>
            </a:r>
            <a:r>
              <a:rPr lang="en-US" dirty="0" err="1" smtClean="0"/>
              <a:t>eg</a:t>
            </a:r>
            <a:r>
              <a:rPr lang="en-US" dirty="0" smtClean="0"/>
              <a:t> Paddle Courts etc.</a:t>
            </a:r>
          </a:p>
        </p:txBody>
      </p:sp>
      <p:sp>
        <p:nvSpPr>
          <p:cNvPr id="13" name="Pentagon 12"/>
          <p:cNvSpPr/>
          <p:nvPr/>
        </p:nvSpPr>
        <p:spPr>
          <a:xfrm>
            <a:off x="966649" y="5235046"/>
            <a:ext cx="1876893" cy="661850"/>
          </a:xfrm>
          <a:prstGeom prst="homePlat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US" dirty="0" smtClean="0"/>
              <a:t>MOTTO</a:t>
            </a:r>
          </a:p>
        </p:txBody>
      </p:sp>
      <p:sp>
        <p:nvSpPr>
          <p:cNvPr id="14" name="Pentagon 13"/>
          <p:cNvSpPr/>
          <p:nvPr/>
        </p:nvSpPr>
        <p:spPr>
          <a:xfrm>
            <a:off x="2921723" y="5235046"/>
            <a:ext cx="8878389" cy="661850"/>
          </a:xfrm>
          <a:prstGeom prst="homePlat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US" sz="3600" dirty="0" smtClean="0"/>
              <a:t> BUILD BACK BETTER</a:t>
            </a:r>
          </a:p>
        </p:txBody>
      </p:sp>
      <p:sp>
        <p:nvSpPr>
          <p:cNvPr id="15" name="Pentagon 14"/>
          <p:cNvSpPr/>
          <p:nvPr/>
        </p:nvSpPr>
        <p:spPr>
          <a:xfrm>
            <a:off x="966650" y="679389"/>
            <a:ext cx="1808776" cy="391043"/>
          </a:xfrm>
          <a:prstGeom prst="homePlat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US" dirty="0" smtClean="0"/>
              <a:t>Preamble</a:t>
            </a:r>
          </a:p>
        </p:txBody>
      </p:sp>
      <p:sp>
        <p:nvSpPr>
          <p:cNvPr id="17" name="Pentagon 16"/>
          <p:cNvSpPr/>
          <p:nvPr/>
        </p:nvSpPr>
        <p:spPr>
          <a:xfrm>
            <a:off x="977535" y="6035332"/>
            <a:ext cx="1876893" cy="661850"/>
          </a:xfrm>
          <a:prstGeom prst="homePlat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US" dirty="0" smtClean="0"/>
              <a:t>COMMITTEE</a:t>
            </a:r>
          </a:p>
        </p:txBody>
      </p:sp>
      <p:sp>
        <p:nvSpPr>
          <p:cNvPr id="18" name="Pentagon 17"/>
          <p:cNvSpPr/>
          <p:nvPr/>
        </p:nvSpPr>
        <p:spPr>
          <a:xfrm>
            <a:off x="3074123" y="5962204"/>
            <a:ext cx="8878389" cy="661850"/>
          </a:xfrm>
          <a:prstGeom prst="homePlat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US" sz="3600" dirty="0" smtClean="0"/>
              <a:t> VITS, SELWYN, PEDRO, TONY</a:t>
            </a:r>
          </a:p>
        </p:txBody>
      </p:sp>
    </p:spTree>
    <p:extLst>
      <p:ext uri="{BB962C8B-B14F-4D97-AF65-F5344CB8AC3E}">
        <p14:creationId xmlns:p14="http://schemas.microsoft.com/office/powerpoint/2010/main" val="6682884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3" name="Text Placeholder 2"/>
          <p:cNvSpPr>
            <a:spLocks noGrp="1"/>
          </p:cNvSpPr>
          <p:nvPr>
            <p:ph type="body" sz="quarter" idx="12"/>
          </p:nvPr>
        </p:nvSpPr>
        <p:spPr/>
        <p:txBody>
          <a:bodyPr/>
          <a:lstStyle/>
          <a:p>
            <a:endParaRPr lang="en-US"/>
          </a:p>
        </p:txBody>
      </p:sp>
      <p:pic>
        <p:nvPicPr>
          <p:cNvPr id="4" name="Picture 3"/>
          <p:cNvPicPr>
            <a:picLocks noChangeAspect="1"/>
          </p:cNvPicPr>
          <p:nvPr/>
        </p:nvPicPr>
        <p:blipFill>
          <a:blip r:embed="rId2"/>
          <a:stretch>
            <a:fillRect/>
          </a:stretch>
        </p:blipFill>
        <p:spPr>
          <a:xfrm>
            <a:off x="751729" y="-734006"/>
            <a:ext cx="10688542" cy="8326012"/>
          </a:xfrm>
          <a:prstGeom prst="rect">
            <a:avLst/>
          </a:prstGeom>
        </p:spPr>
      </p:pic>
    </p:spTree>
    <p:extLst>
      <p:ext uri="{BB962C8B-B14F-4D97-AF65-F5344CB8AC3E}">
        <p14:creationId xmlns:p14="http://schemas.microsoft.com/office/powerpoint/2010/main" val="19718802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57380" y="156754"/>
            <a:ext cx="10536120" cy="6701246"/>
          </a:xfrm>
          <a:prstGeom prst="rect">
            <a:avLst/>
          </a:prstGeom>
        </p:spPr>
      </p:pic>
      <p:sp>
        <p:nvSpPr>
          <p:cNvPr id="5" name="Pentagon 4"/>
          <p:cNvSpPr/>
          <p:nvPr/>
        </p:nvSpPr>
        <p:spPr>
          <a:xfrm>
            <a:off x="10328366" y="5451566"/>
            <a:ext cx="1062446" cy="330926"/>
          </a:xfrm>
          <a:prstGeom prst="homePlat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1</a:t>
            </a:r>
            <a:endParaRPr lang="en-US" dirty="0"/>
          </a:p>
        </p:txBody>
      </p:sp>
      <p:sp>
        <p:nvSpPr>
          <p:cNvPr id="6" name="Pentagon 5"/>
          <p:cNvSpPr/>
          <p:nvPr/>
        </p:nvSpPr>
        <p:spPr>
          <a:xfrm>
            <a:off x="10328366" y="5823857"/>
            <a:ext cx="1062446" cy="330926"/>
          </a:xfrm>
          <a:prstGeom prst="homePlat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2</a:t>
            </a:r>
          </a:p>
        </p:txBody>
      </p:sp>
      <p:sp>
        <p:nvSpPr>
          <p:cNvPr id="7" name="Pentagon 6"/>
          <p:cNvSpPr/>
          <p:nvPr/>
        </p:nvSpPr>
        <p:spPr>
          <a:xfrm>
            <a:off x="10328366" y="6196148"/>
            <a:ext cx="1062446" cy="330926"/>
          </a:xfrm>
          <a:prstGeom prst="homePlat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3</a:t>
            </a:r>
            <a:endParaRPr lang="en-US" dirty="0"/>
          </a:p>
        </p:txBody>
      </p:sp>
      <p:sp>
        <p:nvSpPr>
          <p:cNvPr id="8" name="Pentagon 7"/>
          <p:cNvSpPr/>
          <p:nvPr/>
        </p:nvSpPr>
        <p:spPr>
          <a:xfrm>
            <a:off x="10328366" y="5079275"/>
            <a:ext cx="1062446" cy="330926"/>
          </a:xfrm>
          <a:prstGeom prst="homePlat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3</a:t>
            </a:r>
            <a:endParaRPr lang="en-US" dirty="0"/>
          </a:p>
        </p:txBody>
      </p:sp>
    </p:spTree>
    <p:extLst>
      <p:ext uri="{BB962C8B-B14F-4D97-AF65-F5344CB8AC3E}">
        <p14:creationId xmlns:p14="http://schemas.microsoft.com/office/powerpoint/2010/main" val="5238454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3" name="Text Placeholder 2"/>
          <p:cNvSpPr>
            <a:spLocks noGrp="1"/>
          </p:cNvSpPr>
          <p:nvPr>
            <p:ph type="body" sz="quarter" idx="12"/>
          </p:nvPr>
        </p:nvSpPr>
        <p:spPr/>
        <p:txBody>
          <a:bodyPr/>
          <a:lstStyle/>
          <a:p>
            <a:endParaRPr lang="en-US"/>
          </a:p>
        </p:txBody>
      </p:sp>
      <p:pic>
        <p:nvPicPr>
          <p:cNvPr id="4" name="Picture 3"/>
          <p:cNvPicPr>
            <a:picLocks noChangeAspect="1"/>
          </p:cNvPicPr>
          <p:nvPr/>
        </p:nvPicPr>
        <p:blipFill>
          <a:blip r:embed="rId2"/>
          <a:stretch>
            <a:fillRect/>
          </a:stretch>
        </p:blipFill>
        <p:spPr>
          <a:xfrm>
            <a:off x="72391" y="54142"/>
            <a:ext cx="10574226" cy="6803858"/>
          </a:xfrm>
          <a:prstGeom prst="rect">
            <a:avLst/>
          </a:prstGeom>
        </p:spPr>
      </p:pic>
      <p:sp>
        <p:nvSpPr>
          <p:cNvPr id="5" name="Pentagon 4"/>
          <p:cNvSpPr/>
          <p:nvPr/>
        </p:nvSpPr>
        <p:spPr>
          <a:xfrm>
            <a:off x="6078583" y="6244045"/>
            <a:ext cx="1062446" cy="287383"/>
          </a:xfrm>
          <a:prstGeom prst="homePlat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1</a:t>
            </a:r>
            <a:endParaRPr lang="en-US" dirty="0"/>
          </a:p>
        </p:txBody>
      </p:sp>
      <p:sp>
        <p:nvSpPr>
          <p:cNvPr id="6" name="Pentagon 5"/>
          <p:cNvSpPr/>
          <p:nvPr/>
        </p:nvSpPr>
        <p:spPr>
          <a:xfrm>
            <a:off x="6078583" y="6551022"/>
            <a:ext cx="1062446" cy="287383"/>
          </a:xfrm>
          <a:prstGeom prst="homePlat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2</a:t>
            </a:r>
          </a:p>
        </p:txBody>
      </p:sp>
      <p:sp>
        <p:nvSpPr>
          <p:cNvPr id="7" name="Pentagon 6"/>
          <p:cNvSpPr/>
          <p:nvPr/>
        </p:nvSpPr>
        <p:spPr>
          <a:xfrm>
            <a:off x="6078583" y="5937067"/>
            <a:ext cx="1062446" cy="287383"/>
          </a:xfrm>
          <a:prstGeom prst="homePlat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3</a:t>
            </a:r>
            <a:endParaRPr lang="en-US" dirty="0"/>
          </a:p>
        </p:txBody>
      </p:sp>
      <p:sp>
        <p:nvSpPr>
          <p:cNvPr id="8" name="TextBox 7"/>
          <p:cNvSpPr txBox="1"/>
          <p:nvPr/>
        </p:nvSpPr>
        <p:spPr>
          <a:xfrm>
            <a:off x="6966857" y="1505478"/>
            <a:ext cx="2815643" cy="369332"/>
          </a:xfrm>
          <a:prstGeom prst="rect">
            <a:avLst/>
          </a:prstGeom>
          <a:noFill/>
        </p:spPr>
        <p:txBody>
          <a:bodyPr wrap="none" rtlCol="0">
            <a:spAutoFit/>
          </a:bodyPr>
          <a:lstStyle/>
          <a:p>
            <a:r>
              <a:rPr lang="en-US" dirty="0" smtClean="0"/>
              <a:t>74% Unhappy with Cleaning</a:t>
            </a:r>
            <a:endParaRPr lang="en-US" dirty="0"/>
          </a:p>
        </p:txBody>
      </p:sp>
    </p:spTree>
    <p:extLst>
      <p:ext uri="{BB962C8B-B14F-4D97-AF65-F5344CB8AC3E}">
        <p14:creationId xmlns:p14="http://schemas.microsoft.com/office/powerpoint/2010/main" val="7713486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3" name="Text Placeholder 2"/>
          <p:cNvSpPr>
            <a:spLocks noGrp="1"/>
          </p:cNvSpPr>
          <p:nvPr>
            <p:ph type="body" sz="quarter" idx="12"/>
          </p:nvPr>
        </p:nvSpPr>
        <p:spPr/>
        <p:txBody>
          <a:bodyPr/>
          <a:lstStyle/>
          <a:p>
            <a:endParaRPr lang="en-US"/>
          </a:p>
        </p:txBody>
      </p:sp>
      <p:pic>
        <p:nvPicPr>
          <p:cNvPr id="4" name="Picture 3"/>
          <p:cNvPicPr>
            <a:picLocks noChangeAspect="1"/>
          </p:cNvPicPr>
          <p:nvPr/>
        </p:nvPicPr>
        <p:blipFill>
          <a:blip r:embed="rId2"/>
          <a:stretch>
            <a:fillRect/>
          </a:stretch>
        </p:blipFill>
        <p:spPr>
          <a:xfrm>
            <a:off x="131717" y="95793"/>
            <a:ext cx="10593278" cy="6679476"/>
          </a:xfrm>
          <a:prstGeom prst="rect">
            <a:avLst/>
          </a:prstGeom>
        </p:spPr>
      </p:pic>
      <p:sp>
        <p:nvSpPr>
          <p:cNvPr id="5" name="TextBox 4"/>
          <p:cNvSpPr txBox="1"/>
          <p:nvPr/>
        </p:nvSpPr>
        <p:spPr>
          <a:xfrm>
            <a:off x="6966857" y="1505478"/>
            <a:ext cx="2815643" cy="369332"/>
          </a:xfrm>
          <a:prstGeom prst="rect">
            <a:avLst/>
          </a:prstGeom>
          <a:noFill/>
        </p:spPr>
        <p:txBody>
          <a:bodyPr wrap="none" rtlCol="0">
            <a:spAutoFit/>
          </a:bodyPr>
          <a:lstStyle/>
          <a:p>
            <a:r>
              <a:rPr lang="en-US" dirty="0" smtClean="0"/>
              <a:t>52% Unhappy with Cleaning</a:t>
            </a:r>
            <a:endParaRPr lang="en-US" dirty="0"/>
          </a:p>
        </p:txBody>
      </p:sp>
    </p:spTree>
    <p:extLst>
      <p:ext uri="{BB962C8B-B14F-4D97-AF65-F5344CB8AC3E}">
        <p14:creationId xmlns:p14="http://schemas.microsoft.com/office/powerpoint/2010/main" val="33781885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3" name="Text Placeholder 2"/>
          <p:cNvSpPr>
            <a:spLocks noGrp="1"/>
          </p:cNvSpPr>
          <p:nvPr>
            <p:ph type="body" sz="quarter" idx="12"/>
          </p:nvPr>
        </p:nvSpPr>
        <p:spPr/>
        <p:txBody>
          <a:bodyPr/>
          <a:lstStyle/>
          <a:p>
            <a:endParaRPr lang="en-US"/>
          </a:p>
        </p:txBody>
      </p:sp>
      <p:pic>
        <p:nvPicPr>
          <p:cNvPr id="4" name="Picture 3"/>
          <p:cNvPicPr>
            <a:picLocks noChangeAspect="1"/>
          </p:cNvPicPr>
          <p:nvPr/>
        </p:nvPicPr>
        <p:blipFill>
          <a:blip r:embed="rId2"/>
          <a:stretch>
            <a:fillRect/>
          </a:stretch>
        </p:blipFill>
        <p:spPr>
          <a:xfrm>
            <a:off x="104503" y="139336"/>
            <a:ext cx="11185799" cy="6635933"/>
          </a:xfrm>
          <a:prstGeom prst="rect">
            <a:avLst/>
          </a:prstGeom>
        </p:spPr>
      </p:pic>
      <p:sp>
        <p:nvSpPr>
          <p:cNvPr id="5" name="TextBox 4"/>
          <p:cNvSpPr txBox="1"/>
          <p:nvPr/>
        </p:nvSpPr>
        <p:spPr>
          <a:xfrm>
            <a:off x="8229600" y="1097280"/>
            <a:ext cx="2810834" cy="1754326"/>
          </a:xfrm>
          <a:prstGeom prst="rect">
            <a:avLst/>
          </a:prstGeom>
          <a:noFill/>
        </p:spPr>
        <p:txBody>
          <a:bodyPr wrap="none" rtlCol="0">
            <a:spAutoFit/>
          </a:bodyPr>
          <a:lstStyle/>
          <a:p>
            <a:r>
              <a:rPr lang="en-US" dirty="0" smtClean="0"/>
              <a:t>Concern that zero %</a:t>
            </a:r>
          </a:p>
          <a:p>
            <a:r>
              <a:rPr lang="en-US" dirty="0" smtClean="0"/>
              <a:t>See KPL as improving</a:t>
            </a:r>
          </a:p>
          <a:p>
            <a:endParaRPr lang="en-US" dirty="0"/>
          </a:p>
          <a:p>
            <a:r>
              <a:rPr lang="en-US" dirty="0" smtClean="0"/>
              <a:t>As RAG we need to support </a:t>
            </a:r>
          </a:p>
          <a:p>
            <a:r>
              <a:rPr lang="en-US" dirty="0" smtClean="0"/>
              <a:t>Progressive ways</a:t>
            </a:r>
          </a:p>
          <a:p>
            <a:r>
              <a:rPr lang="en-US" dirty="0" smtClean="0"/>
              <a:t>To Build Back Better</a:t>
            </a:r>
            <a:endParaRPr lang="en-US" dirty="0"/>
          </a:p>
        </p:txBody>
      </p:sp>
    </p:spTree>
    <p:extLst>
      <p:ext uri="{BB962C8B-B14F-4D97-AF65-F5344CB8AC3E}">
        <p14:creationId xmlns:p14="http://schemas.microsoft.com/office/powerpoint/2010/main" val="10003550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3" name="Text Placeholder 2"/>
          <p:cNvSpPr>
            <a:spLocks noGrp="1"/>
          </p:cNvSpPr>
          <p:nvPr>
            <p:ph type="body" sz="quarter" idx="12"/>
          </p:nvPr>
        </p:nvSpPr>
        <p:spPr/>
        <p:txBody>
          <a:bodyPr/>
          <a:lstStyle/>
          <a:p>
            <a:endParaRPr lang="en-US"/>
          </a:p>
        </p:txBody>
      </p:sp>
      <p:pic>
        <p:nvPicPr>
          <p:cNvPr id="4" name="Picture 3"/>
          <p:cNvPicPr>
            <a:picLocks noChangeAspect="1"/>
          </p:cNvPicPr>
          <p:nvPr/>
        </p:nvPicPr>
        <p:blipFill>
          <a:blip r:embed="rId2"/>
          <a:stretch>
            <a:fillRect/>
          </a:stretch>
        </p:blipFill>
        <p:spPr>
          <a:xfrm>
            <a:off x="102818" y="95794"/>
            <a:ext cx="10488489" cy="6677850"/>
          </a:xfrm>
          <a:prstGeom prst="rect">
            <a:avLst/>
          </a:prstGeom>
        </p:spPr>
      </p:pic>
      <p:sp>
        <p:nvSpPr>
          <p:cNvPr id="5" name="TextBox 4"/>
          <p:cNvSpPr txBox="1"/>
          <p:nvPr/>
        </p:nvSpPr>
        <p:spPr>
          <a:xfrm>
            <a:off x="5930351" y="924788"/>
            <a:ext cx="4660956" cy="1200329"/>
          </a:xfrm>
          <a:prstGeom prst="rect">
            <a:avLst/>
          </a:prstGeom>
          <a:noFill/>
        </p:spPr>
        <p:txBody>
          <a:bodyPr wrap="none" rtlCol="0">
            <a:spAutoFit/>
          </a:bodyPr>
          <a:lstStyle/>
          <a:p>
            <a:r>
              <a:rPr lang="en-US" dirty="0" smtClean="0"/>
              <a:t>Novel ways</a:t>
            </a:r>
          </a:p>
          <a:p>
            <a:pPr marL="285750" indent="-285750">
              <a:buFontTx/>
              <a:buChar char="-"/>
            </a:pPr>
            <a:r>
              <a:rPr lang="en-US" dirty="0" smtClean="0"/>
              <a:t>On line bookings</a:t>
            </a:r>
          </a:p>
          <a:p>
            <a:pPr marL="285750" indent="-285750">
              <a:buFontTx/>
              <a:buChar char="-"/>
            </a:pPr>
            <a:r>
              <a:rPr lang="en-US" dirty="0" smtClean="0"/>
              <a:t>Noise police</a:t>
            </a:r>
          </a:p>
          <a:p>
            <a:pPr marL="285750" indent="-285750">
              <a:buFontTx/>
              <a:buChar char="-"/>
            </a:pPr>
            <a:r>
              <a:rPr lang="en-US" dirty="0" smtClean="0"/>
              <a:t>RAG helps find guests by empty room details</a:t>
            </a:r>
          </a:p>
        </p:txBody>
      </p:sp>
    </p:spTree>
    <p:extLst>
      <p:ext uri="{BB962C8B-B14F-4D97-AF65-F5344CB8AC3E}">
        <p14:creationId xmlns:p14="http://schemas.microsoft.com/office/powerpoint/2010/main" val="35070210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44772"/>
          </a:xfrm>
        </p:spPr>
        <p:txBody>
          <a:bodyPr>
            <a:normAutofit fontScale="90000"/>
          </a:bodyPr>
          <a:lstStyle/>
          <a:p>
            <a:r>
              <a:rPr lang="en-US" dirty="0" smtClean="0"/>
              <a:t>KPL RAG Rules of Engagement</a:t>
            </a:r>
            <a:endParaRPr lang="en-US" dirty="0"/>
          </a:p>
        </p:txBody>
      </p:sp>
      <p:sp>
        <p:nvSpPr>
          <p:cNvPr id="3" name="Content Placeholder 2"/>
          <p:cNvSpPr>
            <a:spLocks noGrp="1"/>
          </p:cNvSpPr>
          <p:nvPr>
            <p:ph idx="1"/>
          </p:nvPr>
        </p:nvSpPr>
        <p:spPr>
          <a:xfrm>
            <a:off x="838200" y="896982"/>
            <a:ext cx="10515600" cy="5538651"/>
          </a:xfrm>
        </p:spPr>
        <p:txBody>
          <a:bodyPr>
            <a:normAutofit fontScale="62500" lnSpcReduction="20000"/>
          </a:bodyPr>
          <a:lstStyle/>
          <a:p>
            <a:r>
              <a:rPr lang="en-US" dirty="0" smtClean="0"/>
              <a:t>Group core activity is likely to be emotionally biased, so members tolerance on the one hand and restraint on the other is respectfully requested.</a:t>
            </a:r>
          </a:p>
          <a:p>
            <a:r>
              <a:rPr lang="en-US" dirty="0" smtClean="0"/>
              <a:t>The chair will be allowed to use phases like </a:t>
            </a:r>
          </a:p>
          <a:p>
            <a:pPr lvl="1"/>
            <a:r>
              <a:rPr lang="en-US" dirty="0" smtClean="0"/>
              <a:t>Hands up on electronic for interruption</a:t>
            </a:r>
          </a:p>
          <a:p>
            <a:pPr lvl="1"/>
            <a:r>
              <a:rPr lang="en-US" dirty="0" smtClean="0"/>
              <a:t>Please allow speaker to finish</a:t>
            </a:r>
          </a:p>
          <a:p>
            <a:pPr lvl="1"/>
            <a:r>
              <a:rPr lang="en-US" dirty="0" smtClean="0"/>
              <a:t>Out of order</a:t>
            </a:r>
          </a:p>
          <a:p>
            <a:pPr lvl="1"/>
            <a:r>
              <a:rPr lang="en-US" dirty="0" smtClean="0"/>
              <a:t>Point of redirect ( when member either strays or belabors point)</a:t>
            </a:r>
          </a:p>
          <a:p>
            <a:r>
              <a:rPr lang="en-US" dirty="0" smtClean="0"/>
              <a:t>Chair Role – To maintain meeting structure and coordinate only the discussions. All views of the chair are his/her own as a homeowner themselves.</a:t>
            </a:r>
          </a:p>
          <a:p>
            <a:r>
              <a:rPr lang="en-US" dirty="0" smtClean="0"/>
              <a:t>Meeting frequency – once a month but </a:t>
            </a:r>
            <a:r>
              <a:rPr lang="en-US" dirty="0" err="1" smtClean="0"/>
              <a:t>adhoc</a:t>
            </a:r>
            <a:r>
              <a:rPr lang="en-US" dirty="0" smtClean="0"/>
              <a:t> as requested will be entertained.</a:t>
            </a:r>
          </a:p>
          <a:p>
            <a:r>
              <a:rPr lang="en-US" dirty="0" smtClean="0"/>
              <a:t>Unregistered advocacy group aimed to improve homeowner experiences at KPL and not limited to any matter whether direct or indirect to ownership at KPL.</a:t>
            </a:r>
          </a:p>
          <a:p>
            <a:r>
              <a:rPr lang="en-US" dirty="0" smtClean="0"/>
              <a:t>Only Owners of homes in KPL sectional title, share block and time share allowed to be members</a:t>
            </a:r>
          </a:p>
          <a:p>
            <a:r>
              <a:rPr lang="en-US" dirty="0" smtClean="0"/>
              <a:t>Respect rights of all stakeholders including service providers and the developer/operators (legacy at time of formation) to participate, ask questions or simply observe</a:t>
            </a:r>
          </a:p>
          <a:p>
            <a:r>
              <a:rPr lang="en-US" dirty="0" smtClean="0"/>
              <a:t>No Membership forms or fees payable for membership</a:t>
            </a:r>
          </a:p>
          <a:p>
            <a:r>
              <a:rPr lang="en-US" dirty="0" smtClean="0"/>
              <a:t>Principal of 1 vote for home/unit shall generally apply</a:t>
            </a:r>
          </a:p>
          <a:p>
            <a:r>
              <a:rPr lang="en-US" dirty="0" smtClean="0"/>
              <a:t>All communications in the English language however where relevant other languages might require translators – Google translate to be used.</a:t>
            </a:r>
          </a:p>
          <a:p>
            <a:r>
              <a:rPr lang="en-US" dirty="0" smtClean="0"/>
              <a:t>Minutes will generally not be kept but action lists developed.</a:t>
            </a:r>
          </a:p>
          <a:p>
            <a:endParaRPr lang="en-US" dirty="0" smtClean="0"/>
          </a:p>
          <a:p>
            <a:endParaRPr lang="en-US" dirty="0" smtClean="0"/>
          </a:p>
          <a:p>
            <a:endParaRPr lang="en-US" dirty="0"/>
          </a:p>
        </p:txBody>
      </p:sp>
      <p:sp>
        <p:nvSpPr>
          <p:cNvPr id="4" name="Text Placeholder 1"/>
          <p:cNvSpPr txBox="1">
            <a:spLocks/>
          </p:cNvSpPr>
          <p:nvPr/>
        </p:nvSpPr>
        <p:spPr>
          <a:xfrm>
            <a:off x="202655" y="182880"/>
            <a:ext cx="10383003" cy="722669"/>
          </a:xfrm>
          <a:prstGeom prst="rect">
            <a:avLst/>
          </a:prstGeom>
        </p:spPr>
        <p:txBody>
          <a:bodyPr vert="horz" lIns="91440" tIns="45720" rIns="91440" bIns="45720" rtlCol="0" anchor="b">
            <a:normAutofit lnSpcReduction="10000"/>
          </a:bodyPr>
          <a:lstStyle>
            <a:lvl1pPr marL="0" indent="0" algn="l" defTabSz="609585" rtl="0" eaLnBrk="1" latinLnBrk="0" hangingPunct="1">
              <a:spcBef>
                <a:spcPct val="20000"/>
              </a:spcBef>
              <a:buFont typeface="Arial"/>
              <a:buNone/>
              <a:defRPr sz="4267" b="1" kern="1200" baseline="0">
                <a:solidFill>
                  <a:schemeClr val="bg1"/>
                </a:solidFill>
                <a:latin typeface="Arial"/>
                <a:ea typeface="+mn-ea"/>
                <a:cs typeface="Arial"/>
              </a:defRPr>
            </a:lvl1pPr>
            <a:lvl2pPr marL="990575" indent="-380990" algn="l" defTabSz="609585" rtl="0" eaLnBrk="1" latinLnBrk="0" hangingPunct="1">
              <a:spcBef>
                <a:spcPct val="20000"/>
              </a:spcBef>
              <a:buFont typeface="Arial"/>
              <a:buChar char="–"/>
              <a:defRPr sz="3733" kern="1200">
                <a:solidFill>
                  <a:schemeClr val="tx1"/>
                </a:solidFill>
                <a:latin typeface="+mn-lt"/>
                <a:ea typeface="+mn-ea"/>
                <a:cs typeface="+mn-cs"/>
              </a:defRPr>
            </a:lvl2pPr>
            <a:lvl3pPr marL="1523962" indent="-304792" algn="l" defTabSz="609585" rtl="0" eaLnBrk="1" latinLnBrk="0" hangingPunct="1">
              <a:spcBef>
                <a:spcPct val="20000"/>
              </a:spcBef>
              <a:buFont typeface="Arial"/>
              <a:buChar char="•"/>
              <a:defRPr sz="3200" kern="1200">
                <a:solidFill>
                  <a:schemeClr val="tx1"/>
                </a:solidFill>
                <a:latin typeface="+mn-lt"/>
                <a:ea typeface="+mn-ea"/>
                <a:cs typeface="+mn-cs"/>
              </a:defRPr>
            </a:lvl3pPr>
            <a:lvl4pPr marL="2133547" indent="-304792" algn="l" defTabSz="609585" rtl="0" eaLnBrk="1" latinLnBrk="0" hangingPunct="1">
              <a:spcBef>
                <a:spcPct val="20000"/>
              </a:spcBef>
              <a:buFont typeface="Arial"/>
              <a:buChar char="–"/>
              <a:defRPr sz="2667" kern="1200">
                <a:solidFill>
                  <a:schemeClr val="tx1"/>
                </a:solidFill>
                <a:latin typeface="+mn-lt"/>
                <a:ea typeface="+mn-ea"/>
                <a:cs typeface="+mn-cs"/>
              </a:defRPr>
            </a:lvl4pPr>
            <a:lvl5pPr marL="2743131" indent="-304792" algn="l" defTabSz="609585" rtl="0" eaLnBrk="1" latinLnBrk="0" hangingPunct="1">
              <a:spcBef>
                <a:spcPct val="20000"/>
              </a:spcBef>
              <a:buFont typeface="Arial"/>
              <a:buChar char="»"/>
              <a:defRPr sz="2667"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marR="0" lvl="0" indent="0" algn="l" defTabSz="609585" rtl="0" eaLnBrk="1" fontAlgn="auto" latinLnBrk="0" hangingPunct="1">
              <a:lnSpc>
                <a:spcPct val="100000"/>
              </a:lnSpc>
              <a:spcBef>
                <a:spcPct val="20000"/>
              </a:spcBef>
              <a:spcAft>
                <a:spcPts val="0"/>
              </a:spcAft>
              <a:buClrTx/>
              <a:buSzTx/>
              <a:buFont typeface="Arial"/>
              <a:buNone/>
              <a:tabLst/>
              <a:defRPr/>
            </a:pPr>
            <a:r>
              <a:rPr kumimoji="0" lang="en-US" sz="4267" b="1" i="0" u="none" strike="noStrike" kern="1200" cap="none" spc="0" normalizeH="0" baseline="0" noProof="0" dirty="0" smtClean="0">
                <a:ln>
                  <a:noFill/>
                </a:ln>
                <a:solidFill>
                  <a:sysClr val="window" lastClr="FFFFFF"/>
                </a:solidFill>
                <a:effectLst/>
                <a:uLnTx/>
                <a:uFillTx/>
                <a:latin typeface="Arial"/>
                <a:ea typeface="+mn-ea"/>
                <a:cs typeface="Arial"/>
              </a:rPr>
              <a:t>s</a:t>
            </a:r>
            <a:endParaRPr kumimoji="0" lang="en-US" sz="4267" b="1" i="0" u="none" strike="noStrike" kern="1200" cap="none" spc="0" normalizeH="0" baseline="0" noProof="0" dirty="0">
              <a:ln>
                <a:noFill/>
              </a:ln>
              <a:solidFill>
                <a:sysClr val="window" lastClr="FFFFFF"/>
              </a:solidFill>
              <a:effectLst/>
              <a:uLnTx/>
              <a:uFillTx/>
              <a:latin typeface="Arial"/>
              <a:ea typeface="+mn-ea"/>
              <a:cs typeface="Arial"/>
            </a:endParaRPr>
          </a:p>
        </p:txBody>
      </p:sp>
    </p:spTree>
    <p:extLst>
      <p:ext uri="{BB962C8B-B14F-4D97-AF65-F5344CB8AC3E}">
        <p14:creationId xmlns:p14="http://schemas.microsoft.com/office/powerpoint/2010/main" val="35865994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61423" y="173643"/>
            <a:ext cx="10383003" cy="1080391"/>
          </a:xfrm>
        </p:spPr>
        <p:txBody>
          <a:bodyPr>
            <a:normAutofit lnSpcReduction="10000"/>
          </a:bodyPr>
          <a:lstStyle/>
          <a:p>
            <a:r>
              <a:rPr lang="en-US" dirty="0" smtClean="0"/>
              <a:t>Action Item 1</a:t>
            </a:r>
          </a:p>
          <a:p>
            <a:r>
              <a:rPr lang="en-US" sz="2400" dirty="0" smtClean="0"/>
              <a:t>Quality of Service and Attitude to Home Owners</a:t>
            </a:r>
            <a:endParaRPr lang="en-US" dirty="0"/>
          </a:p>
        </p:txBody>
      </p:sp>
      <p:sp>
        <p:nvSpPr>
          <p:cNvPr id="5" name="TextBox 4"/>
          <p:cNvSpPr txBox="1"/>
          <p:nvPr/>
        </p:nvSpPr>
        <p:spPr>
          <a:xfrm>
            <a:off x="361423" y="1254034"/>
            <a:ext cx="11534742" cy="5355312"/>
          </a:xfrm>
          <a:prstGeom prst="rect">
            <a:avLst/>
          </a:prstGeom>
          <a:noFill/>
        </p:spPr>
        <p:txBody>
          <a:bodyPr wrap="square" rtlCol="0">
            <a:spAutoFit/>
          </a:bodyPr>
          <a:lstStyle/>
          <a:p>
            <a:r>
              <a:rPr lang="en-US" dirty="0" smtClean="0"/>
              <a:t>VARIOUS LETTERS SENT – SOME AREAS OF IMPROVEMENT BUT KEY CONCERNING ISSUES REMAIN</a:t>
            </a:r>
          </a:p>
          <a:p>
            <a:endParaRPr lang="en-US" dirty="0"/>
          </a:p>
          <a:p>
            <a:r>
              <a:rPr lang="en-US" dirty="0" smtClean="0"/>
              <a:t>KPL – HOA Failure to recognize RAG – Suggest formal Mandate and Membership forms signed up by homeowners</a:t>
            </a:r>
          </a:p>
          <a:p>
            <a:endParaRPr lang="en-US" dirty="0"/>
          </a:p>
          <a:p>
            <a:r>
              <a:rPr lang="en-US" dirty="0" smtClean="0"/>
              <a:t>Points of order raised 	– KPL argues that the HOA and most recently home owners meetings are simply </a:t>
            </a:r>
            <a:r>
              <a:rPr lang="en-US" dirty="0" err="1" smtClean="0"/>
              <a:t>comms</a:t>
            </a:r>
            <a:r>
              <a:rPr lang="en-US" dirty="0" smtClean="0"/>
              <a:t> 				meetings</a:t>
            </a:r>
          </a:p>
          <a:p>
            <a:r>
              <a:rPr lang="en-US" dirty="0"/>
              <a:t>	</a:t>
            </a:r>
            <a:r>
              <a:rPr lang="en-US" dirty="0" smtClean="0"/>
              <a:t>	 	– Suggest we after mandating RAG, Send a formal note with 80 odd home </a:t>
            </a:r>
            <a:r>
              <a:rPr lang="en-US" dirty="0" err="1" smtClean="0"/>
              <a:t>powners</a:t>
            </a:r>
            <a:endParaRPr lang="en-US" dirty="0" smtClean="0"/>
          </a:p>
          <a:p>
            <a:r>
              <a:rPr lang="en-US" dirty="0" smtClean="0"/>
              <a:t>			To demand more formal HOA meetings</a:t>
            </a:r>
          </a:p>
          <a:p>
            <a:r>
              <a:rPr lang="en-US" dirty="0" smtClean="0"/>
              <a:t>Continues to Confuse voting rights – The HOA and MOI are clear, there is no distinction in the types of members let alone the so called sectional title. </a:t>
            </a:r>
          </a:p>
          <a:p>
            <a:r>
              <a:rPr lang="en-US" dirty="0"/>
              <a:t>	</a:t>
            </a:r>
            <a:r>
              <a:rPr lang="en-US" dirty="0" smtClean="0"/>
              <a:t>		- Neil continue to argue that there are two groups even though his letter explaining voting 			Rights are clear</a:t>
            </a:r>
          </a:p>
          <a:p>
            <a:r>
              <a:rPr lang="en-US" dirty="0"/>
              <a:t>	</a:t>
            </a:r>
            <a:r>
              <a:rPr lang="en-US" dirty="0" smtClean="0"/>
              <a:t>		- Suggest we raise this at the </a:t>
            </a:r>
            <a:r>
              <a:rPr lang="en-US" dirty="0" err="1" smtClean="0"/>
              <a:t>Ombud</a:t>
            </a:r>
            <a:r>
              <a:rPr lang="en-US" dirty="0" smtClean="0"/>
              <a:t> and CPIC as this is not to my mind legal</a:t>
            </a:r>
          </a:p>
          <a:p>
            <a:endParaRPr lang="en-US" dirty="0"/>
          </a:p>
          <a:p>
            <a:r>
              <a:rPr lang="en-US" dirty="0" smtClean="0"/>
              <a:t>Called for recognition of three stakeholder groups, RAG, </a:t>
            </a:r>
            <a:r>
              <a:rPr lang="en-US" dirty="0" err="1" smtClean="0"/>
              <a:t>Prvate</a:t>
            </a:r>
            <a:r>
              <a:rPr lang="en-US" dirty="0" smtClean="0"/>
              <a:t> Rental Agents and Private residences – Not </a:t>
            </a:r>
            <a:r>
              <a:rPr lang="en-US" dirty="0" err="1" smtClean="0"/>
              <a:t>Recognised</a:t>
            </a:r>
            <a:endParaRPr lang="en-US" dirty="0" smtClean="0"/>
          </a:p>
          <a:p>
            <a:endParaRPr lang="en-US" dirty="0"/>
          </a:p>
          <a:p>
            <a:r>
              <a:rPr lang="en-US" dirty="0" smtClean="0"/>
              <a:t>Called for meetings with HOA reps – To date all have simply ignored requests</a:t>
            </a:r>
          </a:p>
          <a:p>
            <a:endParaRPr lang="en-US" dirty="0"/>
          </a:p>
          <a:p>
            <a:r>
              <a:rPr lang="en-US" dirty="0" smtClean="0"/>
              <a:t>Home owner rules – Owners manual Update – Still outstanding</a:t>
            </a:r>
            <a:endParaRPr lang="en-US" dirty="0"/>
          </a:p>
        </p:txBody>
      </p:sp>
    </p:spTree>
    <p:extLst>
      <p:ext uri="{BB962C8B-B14F-4D97-AF65-F5344CB8AC3E}">
        <p14:creationId xmlns:p14="http://schemas.microsoft.com/office/powerpoint/2010/main" val="22897429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61423" y="173643"/>
            <a:ext cx="10383003" cy="1080391"/>
          </a:xfrm>
        </p:spPr>
        <p:txBody>
          <a:bodyPr>
            <a:normAutofit lnSpcReduction="10000"/>
          </a:bodyPr>
          <a:lstStyle/>
          <a:p>
            <a:r>
              <a:rPr lang="en-US" dirty="0" smtClean="0"/>
              <a:t>Action Item 1…</a:t>
            </a:r>
            <a:r>
              <a:rPr lang="en-US" dirty="0" err="1" smtClean="0"/>
              <a:t>contd</a:t>
            </a:r>
            <a:endParaRPr lang="en-US" dirty="0" smtClean="0"/>
          </a:p>
          <a:p>
            <a:r>
              <a:rPr lang="en-US" sz="2400" dirty="0" smtClean="0"/>
              <a:t>Quality of Service and Attitude to Home Owners</a:t>
            </a:r>
            <a:endParaRPr lang="en-US" dirty="0"/>
          </a:p>
        </p:txBody>
      </p:sp>
      <p:sp>
        <p:nvSpPr>
          <p:cNvPr id="5" name="TextBox 4"/>
          <p:cNvSpPr txBox="1"/>
          <p:nvPr/>
        </p:nvSpPr>
        <p:spPr>
          <a:xfrm>
            <a:off x="361423" y="1254034"/>
            <a:ext cx="11534742" cy="3693319"/>
          </a:xfrm>
          <a:prstGeom prst="rect">
            <a:avLst/>
          </a:prstGeom>
          <a:noFill/>
        </p:spPr>
        <p:txBody>
          <a:bodyPr wrap="square" rtlCol="0">
            <a:spAutoFit/>
          </a:bodyPr>
          <a:lstStyle/>
          <a:p>
            <a:r>
              <a:rPr lang="en-US" dirty="0" smtClean="0"/>
              <a:t>Request for a formalized complaints process – No Progress</a:t>
            </a:r>
          </a:p>
          <a:p>
            <a:endParaRPr lang="en-US" dirty="0"/>
          </a:p>
          <a:p>
            <a:r>
              <a:rPr lang="en-US" dirty="0" smtClean="0"/>
              <a:t>Request to share security statistics – No Progress</a:t>
            </a:r>
          </a:p>
          <a:p>
            <a:endParaRPr lang="en-US" dirty="0" smtClean="0"/>
          </a:p>
          <a:p>
            <a:r>
              <a:rPr lang="en-US" dirty="0" smtClean="0"/>
              <a:t>Staff satisfaction survey – No Progress</a:t>
            </a:r>
          </a:p>
          <a:p>
            <a:endParaRPr lang="en-US" dirty="0"/>
          </a:p>
          <a:p>
            <a:r>
              <a:rPr lang="en-US" dirty="0" smtClean="0"/>
              <a:t>Conflict of interest policy – Interesting development that MOI allows board members to enter into business with HOA. This should not be allowed and needs to be an area of focus</a:t>
            </a:r>
          </a:p>
          <a:p>
            <a:endParaRPr lang="en-US" dirty="0" smtClean="0"/>
          </a:p>
          <a:p>
            <a:r>
              <a:rPr lang="en-US" dirty="0" smtClean="0"/>
              <a:t>Matter of formalized tender committee for large spend areas </a:t>
            </a:r>
            <a:r>
              <a:rPr lang="en-US" dirty="0" err="1" smtClean="0"/>
              <a:t>etc</a:t>
            </a:r>
            <a:r>
              <a:rPr lang="en-US" dirty="0" smtClean="0"/>
              <a:t> – No Progress</a:t>
            </a:r>
          </a:p>
          <a:p>
            <a:endParaRPr lang="en-US" dirty="0"/>
          </a:p>
          <a:p>
            <a:r>
              <a:rPr lang="en-US" dirty="0" smtClean="0"/>
              <a:t>Private and domestic cleaners – Approved as long as for personal use only. Awaiting formal note</a:t>
            </a:r>
          </a:p>
          <a:p>
            <a:endParaRPr lang="en-US" dirty="0"/>
          </a:p>
        </p:txBody>
      </p:sp>
    </p:spTree>
    <p:extLst>
      <p:ext uri="{BB962C8B-B14F-4D97-AF65-F5344CB8AC3E}">
        <p14:creationId xmlns:p14="http://schemas.microsoft.com/office/powerpoint/2010/main" val="38371976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61423" y="173643"/>
            <a:ext cx="10383003" cy="1080391"/>
          </a:xfrm>
        </p:spPr>
        <p:txBody>
          <a:bodyPr>
            <a:normAutofit lnSpcReduction="10000"/>
          </a:bodyPr>
          <a:lstStyle/>
          <a:p>
            <a:r>
              <a:rPr lang="en-US" dirty="0" smtClean="0"/>
              <a:t>Action Item 2…</a:t>
            </a:r>
            <a:endParaRPr lang="en-US" dirty="0"/>
          </a:p>
          <a:p>
            <a:r>
              <a:rPr lang="en-US" sz="2400" dirty="0" smtClean="0"/>
              <a:t>Quality of Service Cleaning</a:t>
            </a:r>
            <a:endParaRPr lang="en-US" dirty="0"/>
          </a:p>
        </p:txBody>
      </p:sp>
      <p:sp>
        <p:nvSpPr>
          <p:cNvPr id="5" name="TextBox 4"/>
          <p:cNvSpPr txBox="1"/>
          <p:nvPr/>
        </p:nvSpPr>
        <p:spPr>
          <a:xfrm>
            <a:off x="361423" y="1254034"/>
            <a:ext cx="11534742" cy="5909310"/>
          </a:xfrm>
          <a:prstGeom prst="rect">
            <a:avLst/>
          </a:prstGeom>
          <a:noFill/>
        </p:spPr>
        <p:txBody>
          <a:bodyPr wrap="square" rtlCol="0">
            <a:spAutoFit/>
          </a:bodyPr>
          <a:lstStyle/>
          <a:p>
            <a:r>
              <a:rPr lang="en-US" dirty="0" smtClean="0"/>
              <a:t>RAG managed to get the increases reduced but still await the details. Spoken to Neil on numerous occasions and yet details of what included excluded are not forthcoming</a:t>
            </a:r>
          </a:p>
          <a:p>
            <a:endParaRPr lang="en-US" dirty="0"/>
          </a:p>
          <a:p>
            <a:r>
              <a:rPr lang="en-US" dirty="0" smtClean="0"/>
              <a:t>Also seems they have appointed a RYAN as the single point of contact</a:t>
            </a:r>
          </a:p>
          <a:p>
            <a:endParaRPr lang="en-US" dirty="0"/>
          </a:p>
          <a:p>
            <a:r>
              <a:rPr lang="en-US" dirty="0" smtClean="0"/>
              <a:t>Neil was surprised to hear that homeowners couldn’t speak with Cornel and promised to address – we await feedback</a:t>
            </a:r>
          </a:p>
          <a:p>
            <a:endParaRPr lang="en-US" dirty="0"/>
          </a:p>
          <a:p>
            <a:r>
              <a:rPr lang="en-US" dirty="0" smtClean="0"/>
              <a:t>Matter of the still Room brand – No Tender process followed – Suggest we insist that this is done as a matter of Priority</a:t>
            </a:r>
          </a:p>
          <a:p>
            <a:endParaRPr lang="en-US" dirty="0"/>
          </a:p>
          <a:p>
            <a:r>
              <a:rPr lang="en-US" dirty="0" smtClean="0"/>
              <a:t>KPL Argue that the service and customers reports are very good and no intervention required</a:t>
            </a:r>
          </a:p>
          <a:p>
            <a:endParaRPr lang="en-US" dirty="0"/>
          </a:p>
          <a:p>
            <a:r>
              <a:rPr lang="en-US" dirty="0" smtClean="0"/>
              <a:t>Neil Agreed to conduct a survey which disappointingly was a simple email/letter sent out</a:t>
            </a:r>
          </a:p>
          <a:p>
            <a:pPr marL="285750" indent="-285750">
              <a:buFont typeface="Arial" panose="020B0604020202020204" pitchFamily="34" charset="0"/>
              <a:buChar char="•"/>
            </a:pPr>
            <a:r>
              <a:rPr lang="en-US" dirty="0" smtClean="0"/>
              <a:t>Suggest as RAG we all complete a standardized template and submit with copies to RAG</a:t>
            </a:r>
          </a:p>
          <a:p>
            <a:endParaRPr lang="en-US" dirty="0"/>
          </a:p>
          <a:p>
            <a:r>
              <a:rPr lang="en-US" dirty="0" smtClean="0"/>
              <a:t>Matter of Laundry – KPL refuse to engage on this and ignore messages</a:t>
            </a:r>
          </a:p>
          <a:p>
            <a:endParaRPr lang="en-US" dirty="0"/>
          </a:p>
          <a:p>
            <a:r>
              <a:rPr lang="en-US" dirty="0" smtClean="0"/>
              <a:t>Vits - Explored a solution called MOBITECH which would cost a home owner 200-400 depending on </a:t>
            </a:r>
            <a:r>
              <a:rPr lang="en-US" dirty="0" err="1" smtClean="0"/>
              <a:t>takeup</a:t>
            </a:r>
            <a:r>
              <a:rPr lang="en-US" dirty="0" smtClean="0"/>
              <a:t>. Allows checklists to be submitted, photos of damages, </a:t>
            </a:r>
            <a:r>
              <a:rPr lang="en-US" dirty="0" err="1" smtClean="0"/>
              <a:t>vidoes</a:t>
            </a:r>
            <a:r>
              <a:rPr lang="en-US" dirty="0" smtClean="0"/>
              <a:t> etc. Importantly damages can be photographed and loaded onto the house profile. WHAT IS INTEREST TO EXPLORE.</a:t>
            </a:r>
          </a:p>
          <a:p>
            <a:endParaRPr lang="en-US" dirty="0" smtClean="0"/>
          </a:p>
          <a:p>
            <a:endParaRPr lang="en-US" dirty="0"/>
          </a:p>
        </p:txBody>
      </p:sp>
    </p:spTree>
    <p:extLst>
      <p:ext uri="{BB962C8B-B14F-4D97-AF65-F5344CB8AC3E}">
        <p14:creationId xmlns:p14="http://schemas.microsoft.com/office/powerpoint/2010/main" val="3857136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202655" y="182880"/>
            <a:ext cx="10383003" cy="722669"/>
          </a:xfrm>
        </p:spPr>
        <p:txBody>
          <a:bodyPr>
            <a:normAutofit lnSpcReduction="10000"/>
          </a:bodyPr>
          <a:lstStyle/>
          <a:p>
            <a:r>
              <a:rPr lang="en-US" dirty="0"/>
              <a:t>Messages - </a:t>
            </a:r>
            <a:r>
              <a:rPr lang="en-US" dirty="0" smtClean="0"/>
              <a:t>Important</a:t>
            </a:r>
            <a:endParaRPr lang="en-US" dirty="0"/>
          </a:p>
        </p:txBody>
      </p:sp>
      <p:sp>
        <p:nvSpPr>
          <p:cNvPr id="7" name="TextBox 6"/>
          <p:cNvSpPr txBox="1"/>
          <p:nvPr/>
        </p:nvSpPr>
        <p:spPr>
          <a:xfrm>
            <a:off x="94978" y="905549"/>
            <a:ext cx="11477897" cy="2585323"/>
          </a:xfrm>
          <a:prstGeom prst="rect">
            <a:avLst/>
          </a:prstGeom>
          <a:noFill/>
        </p:spPr>
        <p:txBody>
          <a:bodyPr wrap="square" rtlCol="0">
            <a:spAutoFit/>
          </a:bodyPr>
          <a:lstStyle/>
          <a:p>
            <a:pPr marL="285750" indent="-285750">
              <a:buFontTx/>
              <a:buChar char="-"/>
            </a:pPr>
            <a:r>
              <a:rPr lang="en-US" dirty="0" smtClean="0"/>
              <a:t>Find ways to improve home owner participation including responding to requests</a:t>
            </a:r>
          </a:p>
          <a:p>
            <a:pPr marL="285750" indent="-285750">
              <a:buFontTx/>
              <a:buChar char="-"/>
            </a:pPr>
            <a:r>
              <a:rPr lang="en-US" dirty="0" smtClean="0"/>
              <a:t>Members Encouraged to use </a:t>
            </a:r>
            <a:r>
              <a:rPr lang="en-US" dirty="0" err="1" smtClean="0"/>
              <a:t>Whatsapp</a:t>
            </a:r>
            <a:r>
              <a:rPr lang="en-US" dirty="0" smtClean="0"/>
              <a:t> lines</a:t>
            </a:r>
          </a:p>
          <a:p>
            <a:pPr marL="285750" indent="-285750">
              <a:buFontTx/>
              <a:buChar char="-"/>
            </a:pPr>
            <a:r>
              <a:rPr lang="en-US" dirty="0" smtClean="0"/>
              <a:t>Owners encouraged to phone each other – should not be afraid to call each other - what happened to my neighbor</a:t>
            </a:r>
          </a:p>
          <a:p>
            <a:pPr marL="285750" indent="-285750">
              <a:buFontTx/>
              <a:buChar char="-"/>
            </a:pPr>
            <a:r>
              <a:rPr lang="en-US" dirty="0" smtClean="0"/>
              <a:t>Bottom mine – Last six odd weeks spent drafting various letters to HOA with mixed but to some extent encouraging results however concern remains that on the key matters involving finance and costs these do not appear to be addressed</a:t>
            </a:r>
          </a:p>
          <a:p>
            <a:pPr marL="285750" indent="-285750">
              <a:buFontTx/>
              <a:buChar char="-"/>
            </a:pPr>
            <a:endParaRPr lang="en-US" dirty="0"/>
          </a:p>
          <a:p>
            <a:pPr marL="285750" indent="-285750">
              <a:buFontTx/>
              <a:buChar char="-"/>
            </a:pPr>
            <a:r>
              <a:rPr lang="en-US" dirty="0" smtClean="0"/>
              <a:t> </a:t>
            </a:r>
          </a:p>
          <a:p>
            <a:pPr marL="285750" indent="-285750">
              <a:buFontTx/>
              <a:buChar char="-"/>
            </a:pPr>
            <a:endParaRPr lang="en-US" dirty="0"/>
          </a:p>
        </p:txBody>
      </p:sp>
      <p:sp>
        <p:nvSpPr>
          <p:cNvPr id="4" name="Text Placeholder 1"/>
          <p:cNvSpPr>
            <a:spLocks noGrp="1"/>
          </p:cNvSpPr>
          <p:nvPr>
            <p:ph type="body" sz="quarter" idx="11"/>
          </p:nvPr>
        </p:nvSpPr>
        <p:spPr>
          <a:xfrm>
            <a:off x="94978" y="2692478"/>
            <a:ext cx="11931559" cy="3525443"/>
          </a:xfrm>
        </p:spPr>
        <p:txBody>
          <a:bodyPr>
            <a:noAutofit/>
          </a:bodyPr>
          <a:lstStyle/>
          <a:p>
            <a:r>
              <a:rPr lang="en-US" sz="1400" dirty="0" smtClean="0"/>
              <a:t>Agreed Next Steps ( Post meeting note)</a:t>
            </a:r>
          </a:p>
          <a:p>
            <a:pPr marL="571500" indent="-571500">
              <a:buFontTx/>
              <a:buChar char="-"/>
            </a:pPr>
            <a:r>
              <a:rPr lang="en-US" sz="1400" dirty="0" smtClean="0"/>
              <a:t>Develop and send Rag Membership form</a:t>
            </a:r>
          </a:p>
          <a:p>
            <a:pPr marL="571500" indent="-571500">
              <a:buFontTx/>
              <a:buChar char="-"/>
            </a:pPr>
            <a:r>
              <a:rPr lang="en-US" sz="1400" dirty="0" smtClean="0"/>
              <a:t>Call meeting with HOA reps</a:t>
            </a:r>
          </a:p>
          <a:p>
            <a:pPr marL="571500" indent="-571500">
              <a:buFontTx/>
              <a:buChar char="-"/>
            </a:pPr>
            <a:r>
              <a:rPr lang="en-US" sz="1400" dirty="0" smtClean="0"/>
              <a:t>If need be call meeting with HOA reps via MOI</a:t>
            </a:r>
          </a:p>
          <a:p>
            <a:pPr marL="571500" indent="-571500">
              <a:buFontTx/>
              <a:buChar char="-"/>
            </a:pPr>
            <a:r>
              <a:rPr lang="en-US" sz="1400" dirty="0" smtClean="0"/>
              <a:t>Formal note to restart HOA meetings ( three monthly)</a:t>
            </a:r>
          </a:p>
          <a:p>
            <a:pPr marL="571500" indent="-571500">
              <a:buFontTx/>
              <a:buChar char="-"/>
            </a:pPr>
            <a:r>
              <a:rPr lang="en-US" sz="1400" dirty="0" smtClean="0"/>
              <a:t>Vits to issue structures letter to Neil to get confirmation of various parties </a:t>
            </a:r>
            <a:r>
              <a:rPr lang="en-US" sz="1400" dirty="0" err="1" smtClean="0"/>
              <a:t>etc</a:t>
            </a:r>
            <a:endParaRPr lang="en-US" sz="1400" dirty="0" smtClean="0"/>
          </a:p>
          <a:p>
            <a:pPr marL="571500" indent="-571500">
              <a:buFontTx/>
              <a:buChar char="-"/>
            </a:pPr>
            <a:r>
              <a:rPr lang="en-US" sz="1400" dirty="0" smtClean="0"/>
              <a:t>Thanks to Ryan for special effort being put into and acknowledged by many owners – Well done Ryan</a:t>
            </a:r>
          </a:p>
          <a:p>
            <a:pPr marL="571500" indent="-571500">
              <a:buFontTx/>
              <a:buChar char="-"/>
            </a:pPr>
            <a:r>
              <a:rPr lang="en-US" sz="1400" dirty="0" smtClean="0"/>
              <a:t>Cleaning Survey to be submitted</a:t>
            </a:r>
          </a:p>
          <a:p>
            <a:pPr marL="571500" indent="-571500">
              <a:buFontTx/>
              <a:buChar char="-"/>
            </a:pPr>
            <a:r>
              <a:rPr lang="en-US" sz="1400" dirty="0" smtClean="0"/>
              <a:t>Matter of additional props becoming available – How does this work and where is money</a:t>
            </a:r>
          </a:p>
          <a:p>
            <a:pPr marL="571500" indent="-571500">
              <a:buFontTx/>
              <a:buChar char="-"/>
            </a:pPr>
            <a:r>
              <a:rPr lang="en-US" sz="1400" dirty="0" smtClean="0"/>
              <a:t>Discuss </a:t>
            </a:r>
            <a:r>
              <a:rPr lang="en-US" sz="1400" dirty="0" err="1" smtClean="0"/>
              <a:t>mobitech</a:t>
            </a:r>
            <a:r>
              <a:rPr lang="en-US" sz="1400" dirty="0" smtClean="0"/>
              <a:t> with KPL and Home Owners </a:t>
            </a:r>
          </a:p>
          <a:p>
            <a:pPr marL="571500" indent="-571500">
              <a:buFontTx/>
              <a:buChar char="-"/>
            </a:pPr>
            <a:r>
              <a:rPr lang="en-US" sz="1400" dirty="0" smtClean="0"/>
              <a:t>Water charges</a:t>
            </a:r>
          </a:p>
          <a:p>
            <a:pPr marL="571500" indent="-571500">
              <a:buFontTx/>
              <a:buChar char="-"/>
            </a:pPr>
            <a:r>
              <a:rPr lang="en-US" sz="1400" dirty="0" smtClean="0"/>
              <a:t>Each to check insurance cover while notes continue</a:t>
            </a:r>
          </a:p>
          <a:p>
            <a:pPr marL="571500" indent="-571500">
              <a:buFontTx/>
              <a:buChar char="-"/>
            </a:pPr>
            <a:r>
              <a:rPr lang="en-US" sz="1400" dirty="0" smtClean="0"/>
              <a:t>New matter of Laundry - POA</a:t>
            </a:r>
            <a:endParaRPr lang="en-US" sz="1400" dirty="0"/>
          </a:p>
        </p:txBody>
      </p:sp>
    </p:spTree>
    <p:extLst>
      <p:ext uri="{BB962C8B-B14F-4D97-AF65-F5344CB8AC3E}">
        <p14:creationId xmlns:p14="http://schemas.microsoft.com/office/powerpoint/2010/main" val="14946411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337" y="182881"/>
            <a:ext cx="11939452" cy="827314"/>
          </a:xfrm>
          <a:solidFill>
            <a:srgbClr val="92D050"/>
          </a:solidFill>
        </p:spPr>
        <p:txBody>
          <a:bodyPr>
            <a:normAutofit fontScale="90000"/>
          </a:bodyPr>
          <a:lstStyle/>
          <a:p>
            <a:r>
              <a:rPr lang="en-US" sz="2800" dirty="0" smtClean="0"/>
              <a:t>Matters Arising - KPL RAG-  17 Feb 2024 meeting 1/2024</a:t>
            </a:r>
            <a:br>
              <a:rPr lang="en-US" sz="2800" dirty="0" smtClean="0"/>
            </a:br>
            <a:r>
              <a:rPr lang="en-US" sz="1600" dirty="0" smtClean="0"/>
              <a:t>Meeting actions &amp; Next Steps ( at time up to 29 participants – Zoom)</a:t>
            </a:r>
            <a:br>
              <a:rPr lang="en-US" sz="1600" dirty="0" smtClean="0"/>
            </a:br>
            <a:r>
              <a:rPr lang="en-US" sz="1600" dirty="0" smtClean="0"/>
              <a:t>Partial recordings available on request</a:t>
            </a:r>
            <a:endParaRPr lang="en-US" sz="1600" dirty="0"/>
          </a:p>
        </p:txBody>
      </p:sp>
      <p:sp>
        <p:nvSpPr>
          <p:cNvPr id="3" name="Content Placeholder 2"/>
          <p:cNvSpPr>
            <a:spLocks noGrp="1"/>
          </p:cNvSpPr>
          <p:nvPr>
            <p:ph idx="1"/>
          </p:nvPr>
        </p:nvSpPr>
        <p:spPr>
          <a:xfrm>
            <a:off x="139337" y="1010196"/>
            <a:ext cx="11939452" cy="5590902"/>
          </a:xfrm>
        </p:spPr>
        <p:txBody>
          <a:bodyPr>
            <a:noAutofit/>
          </a:bodyPr>
          <a:lstStyle/>
          <a:p>
            <a:r>
              <a:rPr lang="en-US" sz="1100" dirty="0" smtClean="0"/>
              <a:t>Meeting setup and Organization  ( too long – Target 90 minutes in future)</a:t>
            </a:r>
          </a:p>
          <a:p>
            <a:pPr lvl="1"/>
            <a:r>
              <a:rPr lang="en-US" sz="1100" dirty="0" smtClean="0"/>
              <a:t>Members prefer both in person and “virtual” </a:t>
            </a:r>
          </a:p>
          <a:p>
            <a:pPr lvl="1"/>
            <a:r>
              <a:rPr lang="en-US" sz="1100" dirty="0" smtClean="0"/>
              <a:t>Seek professional version of zoom </a:t>
            </a:r>
          </a:p>
          <a:p>
            <a:r>
              <a:rPr lang="en-US" sz="1100" dirty="0" smtClean="0"/>
              <a:t>Home owner get together – Proposed at each monthly meeting with a Quarterly function meeting. First one proposed for April 27</a:t>
            </a:r>
            <a:r>
              <a:rPr lang="en-US" sz="1100" baseline="30000" dirty="0" smtClean="0"/>
              <a:t>th</a:t>
            </a:r>
            <a:r>
              <a:rPr lang="en-US" sz="1100" dirty="0" smtClean="0"/>
              <a:t> weekend. Planning committee required. </a:t>
            </a:r>
          </a:p>
          <a:p>
            <a:r>
              <a:rPr lang="en-US" sz="1100" dirty="0" smtClean="0"/>
              <a:t>References and recommendations – </a:t>
            </a:r>
            <a:r>
              <a:rPr lang="en-US" sz="1100" dirty="0" err="1" smtClean="0"/>
              <a:t>Whatsapp</a:t>
            </a:r>
            <a:r>
              <a:rPr lang="en-US" sz="1100" dirty="0" smtClean="0"/>
              <a:t> tool seems to be preferred. </a:t>
            </a:r>
          </a:p>
          <a:p>
            <a:r>
              <a:rPr lang="en-US" sz="1100" dirty="0" smtClean="0"/>
              <a:t>Other Matters</a:t>
            </a:r>
          </a:p>
          <a:p>
            <a:pPr lvl="1"/>
            <a:r>
              <a:rPr lang="en-US" sz="1100" dirty="0" smtClean="0"/>
              <a:t>Cornel not available – VM to discuss with Andre.</a:t>
            </a:r>
          </a:p>
          <a:p>
            <a:pPr lvl="1"/>
            <a:r>
              <a:rPr lang="en-US" sz="1100" dirty="0" smtClean="0"/>
              <a:t>Set up a cleaning complaints line – subcommittee to address cleaning quality matters</a:t>
            </a:r>
          </a:p>
          <a:p>
            <a:pPr lvl="1"/>
            <a:r>
              <a:rPr lang="en-US" sz="1100" dirty="0" smtClean="0"/>
              <a:t>Suggestion – Work out our contributions to value in $$$ to KPL</a:t>
            </a:r>
          </a:p>
          <a:p>
            <a:r>
              <a:rPr lang="en-US" sz="1100" dirty="0" smtClean="0"/>
              <a:t>Cleaning increase contingent on cost justifications and quality improvement plan.  Letter to be drafted and Sent. Action </a:t>
            </a:r>
            <a:r>
              <a:rPr lang="en-US" sz="1100" dirty="0" err="1" smtClean="0"/>
              <a:t>vits</a:t>
            </a:r>
            <a:endParaRPr lang="en-US" sz="1100" dirty="0" smtClean="0"/>
          </a:p>
          <a:p>
            <a:pPr lvl="2"/>
            <a:r>
              <a:rPr lang="en-US" sz="1100" dirty="0" smtClean="0"/>
              <a:t>Accountability = items missing. </a:t>
            </a:r>
          </a:p>
          <a:p>
            <a:pPr lvl="2"/>
            <a:r>
              <a:rPr lang="en-US" sz="1100" dirty="0" smtClean="0"/>
              <a:t>Checklist on entry and return</a:t>
            </a:r>
          </a:p>
          <a:p>
            <a:pPr lvl="2"/>
            <a:r>
              <a:rPr lang="en-US" sz="1100" dirty="0" smtClean="0"/>
              <a:t>Linen checklist.</a:t>
            </a:r>
          </a:p>
          <a:p>
            <a:pPr lvl="2"/>
            <a:r>
              <a:rPr lang="en-US" sz="1100" dirty="0" smtClean="0"/>
              <a:t>Arrival dusting.</a:t>
            </a:r>
          </a:p>
          <a:p>
            <a:pPr lvl="2"/>
            <a:r>
              <a:rPr lang="en-US" sz="1100" dirty="0" smtClean="0"/>
              <a:t>Laundry</a:t>
            </a:r>
          </a:p>
          <a:p>
            <a:pPr lvl="2"/>
            <a:r>
              <a:rPr lang="en-US" sz="1100" dirty="0" smtClean="0"/>
              <a:t>Demand immediate action.</a:t>
            </a:r>
            <a:endParaRPr lang="en-US" sz="1100" dirty="0"/>
          </a:p>
          <a:p>
            <a:r>
              <a:rPr lang="en-US" sz="1100" dirty="0" smtClean="0"/>
              <a:t>HOA meeting status and requests from HOA for formal meeting – Action tony</a:t>
            </a:r>
          </a:p>
          <a:p>
            <a:pPr lvl="1"/>
            <a:r>
              <a:rPr lang="en-US" sz="1100" dirty="0" smtClean="0"/>
              <a:t>Letter to be drafted and pass onto representatives. Group require a meeting of HOA( formal before) the board meetings</a:t>
            </a:r>
          </a:p>
          <a:p>
            <a:r>
              <a:rPr lang="en-US" sz="1100" dirty="0" smtClean="0"/>
              <a:t>Chair – Voting in next week and appointment to be made on Group </a:t>
            </a:r>
            <a:r>
              <a:rPr lang="en-US" sz="1100" dirty="0" err="1" smtClean="0"/>
              <a:t>Whatapp</a:t>
            </a:r>
            <a:r>
              <a:rPr lang="en-US" sz="1100" dirty="0" smtClean="0"/>
              <a:t>.</a:t>
            </a:r>
          </a:p>
          <a:p>
            <a:r>
              <a:rPr lang="en-US" sz="1100" dirty="0" smtClean="0"/>
              <a:t>Frequency – max 1 hour – monthly. Chair to schedule for balance of year after votes taken.</a:t>
            </a:r>
          </a:p>
          <a:p>
            <a:r>
              <a:rPr lang="en-US" sz="1100" dirty="0" smtClean="0"/>
              <a:t>Survey – Extend by 1 week for all new members joining. 40 submissions. Vits to prepare top 5 concerns and proposals to resolve. Send to RAG and after comments to KPL Management for responses. Action close date end Feb 2024.</a:t>
            </a:r>
          </a:p>
          <a:p>
            <a:r>
              <a:rPr lang="en-US" sz="1100" dirty="0" smtClean="0"/>
              <a:t>Post meeting messages notes </a:t>
            </a:r>
            <a:r>
              <a:rPr lang="en-US" sz="1100" dirty="0" err="1" smtClean="0"/>
              <a:t>etc</a:t>
            </a:r>
            <a:r>
              <a:rPr lang="en-US" sz="1100" dirty="0" smtClean="0"/>
              <a:t> - To have three groups – RAG Matters, Residents Social &amp; Complaints </a:t>
            </a:r>
          </a:p>
        </p:txBody>
      </p:sp>
    </p:spTree>
    <p:extLst>
      <p:ext uri="{BB962C8B-B14F-4D97-AF65-F5344CB8AC3E}">
        <p14:creationId xmlns:p14="http://schemas.microsoft.com/office/powerpoint/2010/main" val="20301075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357111" y="670560"/>
            <a:ext cx="8380148" cy="6129252"/>
          </a:xfrm>
          <a:prstGeom prst="rect">
            <a:avLst/>
          </a:prstGeom>
        </p:spPr>
      </p:pic>
      <p:sp>
        <p:nvSpPr>
          <p:cNvPr id="6" name="TextBox 5"/>
          <p:cNvSpPr txBox="1"/>
          <p:nvPr/>
        </p:nvSpPr>
        <p:spPr>
          <a:xfrm>
            <a:off x="357112" y="34322"/>
            <a:ext cx="11548018" cy="923330"/>
          </a:xfrm>
          <a:prstGeom prst="rect">
            <a:avLst/>
          </a:prstGeom>
          <a:noFill/>
        </p:spPr>
        <p:txBody>
          <a:bodyPr wrap="square" rtlCol="0">
            <a:spAutoFit/>
          </a:bodyPr>
          <a:lstStyle/>
          <a:p>
            <a:r>
              <a:rPr lang="en-US" dirty="0" smtClean="0"/>
              <a:t>RECAP OF KEY HOME OWNER ISSUES - Q 14 - Please </a:t>
            </a:r>
            <a:r>
              <a:rPr lang="en-US" dirty="0"/>
              <a:t>Select the Top Five Priority areas for you (Note this will help us focus effort - Please select 5 only - Others will be addressed later)</a:t>
            </a:r>
          </a:p>
          <a:p>
            <a:endParaRPr lang="en-US" dirty="0"/>
          </a:p>
        </p:txBody>
      </p:sp>
      <p:sp>
        <p:nvSpPr>
          <p:cNvPr id="7" name="Pentagon 6"/>
          <p:cNvSpPr/>
          <p:nvPr/>
        </p:nvSpPr>
        <p:spPr>
          <a:xfrm>
            <a:off x="6305006" y="1088570"/>
            <a:ext cx="1062446" cy="200007"/>
          </a:xfrm>
          <a:prstGeom prst="homePlat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1</a:t>
            </a:r>
            <a:endParaRPr lang="en-US" dirty="0"/>
          </a:p>
        </p:txBody>
      </p:sp>
      <p:sp>
        <p:nvSpPr>
          <p:cNvPr id="8" name="Pentagon 7"/>
          <p:cNvSpPr/>
          <p:nvPr/>
        </p:nvSpPr>
        <p:spPr>
          <a:xfrm>
            <a:off x="6305006" y="1985775"/>
            <a:ext cx="1062446" cy="200007"/>
          </a:xfrm>
          <a:prstGeom prst="homePlat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2</a:t>
            </a:r>
          </a:p>
        </p:txBody>
      </p:sp>
      <p:sp>
        <p:nvSpPr>
          <p:cNvPr id="9" name="Pentagon 8"/>
          <p:cNvSpPr/>
          <p:nvPr/>
        </p:nvSpPr>
        <p:spPr>
          <a:xfrm>
            <a:off x="6305006" y="2233968"/>
            <a:ext cx="1062446" cy="200007"/>
          </a:xfrm>
          <a:prstGeom prst="homePlat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3</a:t>
            </a:r>
            <a:endParaRPr lang="en-US" dirty="0"/>
          </a:p>
        </p:txBody>
      </p:sp>
      <p:sp>
        <p:nvSpPr>
          <p:cNvPr id="10" name="Pentagon 9"/>
          <p:cNvSpPr/>
          <p:nvPr/>
        </p:nvSpPr>
        <p:spPr>
          <a:xfrm>
            <a:off x="6305006" y="2722016"/>
            <a:ext cx="1062446" cy="200007"/>
          </a:xfrm>
          <a:prstGeom prst="homePlat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4</a:t>
            </a:r>
          </a:p>
        </p:txBody>
      </p:sp>
      <p:sp>
        <p:nvSpPr>
          <p:cNvPr id="11" name="Pentagon 10"/>
          <p:cNvSpPr/>
          <p:nvPr/>
        </p:nvSpPr>
        <p:spPr>
          <a:xfrm>
            <a:off x="6305006" y="4525060"/>
            <a:ext cx="1062446" cy="200007"/>
          </a:xfrm>
          <a:prstGeom prst="homePlate">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5</a:t>
            </a:r>
            <a:endParaRPr lang="en-US" dirty="0"/>
          </a:p>
        </p:txBody>
      </p:sp>
    </p:spTree>
    <p:extLst>
      <p:ext uri="{BB962C8B-B14F-4D97-AF65-F5344CB8AC3E}">
        <p14:creationId xmlns:p14="http://schemas.microsoft.com/office/powerpoint/2010/main" val="16029343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45358" y="116749"/>
            <a:ext cx="10383003" cy="349976"/>
          </a:xfrm>
        </p:spPr>
        <p:txBody>
          <a:bodyPr>
            <a:normAutofit fontScale="47500" lnSpcReduction="20000"/>
          </a:bodyPr>
          <a:lstStyle/>
          <a:p>
            <a:r>
              <a:rPr lang="en-US" dirty="0" smtClean="0"/>
              <a:t>ACTION1 - </a:t>
            </a:r>
            <a:r>
              <a:rPr lang="en-US" sz="4400" dirty="0"/>
              <a:t>Quality of Service and Attitude to Home Owners</a:t>
            </a:r>
            <a:endParaRPr lang="en-US" dirty="0"/>
          </a:p>
        </p:txBody>
      </p:sp>
      <p:sp>
        <p:nvSpPr>
          <p:cNvPr id="3" name="Text Placeholder 2"/>
          <p:cNvSpPr>
            <a:spLocks noGrp="1"/>
          </p:cNvSpPr>
          <p:nvPr>
            <p:ph type="body" sz="quarter" idx="12"/>
          </p:nvPr>
        </p:nvSpPr>
        <p:spPr>
          <a:xfrm>
            <a:off x="729352" y="949092"/>
            <a:ext cx="10739837" cy="2429834"/>
          </a:xfrm>
        </p:spPr>
        <p:txBody>
          <a:bodyPr>
            <a:normAutofit/>
          </a:bodyPr>
          <a:lstStyle/>
          <a:p>
            <a:r>
              <a:rPr lang="en-US" dirty="0" smtClean="0"/>
              <a:t> </a:t>
            </a:r>
          </a:p>
          <a:p>
            <a:endParaRPr lang="en-US" dirty="0"/>
          </a:p>
        </p:txBody>
      </p:sp>
      <p:sp>
        <p:nvSpPr>
          <p:cNvPr id="4" name="Pentagon 3"/>
          <p:cNvSpPr/>
          <p:nvPr/>
        </p:nvSpPr>
        <p:spPr>
          <a:xfrm>
            <a:off x="148046" y="466725"/>
            <a:ext cx="12043954" cy="4584246"/>
          </a:xfrm>
          <a:prstGeom prst="homePlate">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chemeClr val="tx1"/>
                </a:solidFill>
              </a:rPr>
              <a:t>PROGRESS – </a:t>
            </a:r>
            <a:r>
              <a:rPr lang="en-US" dirty="0" smtClean="0">
                <a:solidFill>
                  <a:schemeClr val="tx1"/>
                </a:solidFill>
              </a:rPr>
              <a:t>Various letters sent – We have received some feedback but the usual delay tactics appear to be in play. Pass between Chairperson, GM, Board etc.</a:t>
            </a:r>
          </a:p>
          <a:p>
            <a:r>
              <a:rPr lang="en-US" dirty="0" smtClean="0">
                <a:solidFill>
                  <a:schemeClr val="tx1"/>
                </a:solidFill>
              </a:rPr>
              <a:t>RAG is not accepted</a:t>
            </a:r>
          </a:p>
          <a:p>
            <a:r>
              <a:rPr lang="en-US" b="1" dirty="0" smtClean="0">
                <a:solidFill>
                  <a:schemeClr val="tx1"/>
                </a:solidFill>
              </a:rPr>
              <a:t>KPL - STRATEGY IS </a:t>
            </a:r>
          </a:p>
          <a:p>
            <a:pPr marL="742950" lvl="1" indent="-285750">
              <a:buFont typeface="Arial" panose="020B0604020202020204" pitchFamily="34" charset="0"/>
              <a:buChar char="•"/>
            </a:pPr>
            <a:r>
              <a:rPr lang="en-US" dirty="0" smtClean="0">
                <a:solidFill>
                  <a:schemeClr val="tx1"/>
                </a:solidFill>
              </a:rPr>
              <a:t>Listen to us but not really act as one would expect from a Non Profit Board</a:t>
            </a:r>
          </a:p>
          <a:p>
            <a:pPr marL="742950" lvl="1" indent="-285750">
              <a:buFont typeface="Arial" panose="020B0604020202020204" pitchFamily="34" charset="0"/>
              <a:buChar char="•"/>
            </a:pPr>
            <a:r>
              <a:rPr lang="en-US" dirty="0" smtClean="0">
                <a:solidFill>
                  <a:schemeClr val="tx1"/>
                </a:solidFill>
              </a:rPr>
              <a:t>Split us into Sectional Title and </a:t>
            </a:r>
            <a:r>
              <a:rPr lang="en-US" dirty="0" err="1" smtClean="0">
                <a:solidFill>
                  <a:schemeClr val="tx1"/>
                </a:solidFill>
              </a:rPr>
              <a:t>Shareblock</a:t>
            </a:r>
            <a:r>
              <a:rPr lang="en-US" dirty="0" smtClean="0">
                <a:solidFill>
                  <a:schemeClr val="tx1"/>
                </a:solidFill>
              </a:rPr>
              <a:t> – RAG rejects notion</a:t>
            </a:r>
          </a:p>
          <a:p>
            <a:pPr marL="742950" lvl="1" indent="-285750">
              <a:buFont typeface="Arial" panose="020B0604020202020204" pitchFamily="34" charset="0"/>
              <a:buChar char="•"/>
            </a:pPr>
            <a:r>
              <a:rPr lang="en-US" dirty="0" smtClean="0">
                <a:solidFill>
                  <a:schemeClr val="tx1"/>
                </a:solidFill>
              </a:rPr>
              <a:t>Provide better points of contact and communications – Mail went out with various new contacts</a:t>
            </a:r>
          </a:p>
          <a:p>
            <a:pPr marL="742950" lvl="1" indent="-285750">
              <a:buFont typeface="Arial" panose="020B0604020202020204" pitchFamily="34" charset="0"/>
              <a:buChar char="•"/>
            </a:pPr>
            <a:r>
              <a:rPr lang="en-US" dirty="0" smtClean="0">
                <a:solidFill>
                  <a:schemeClr val="tx1"/>
                </a:solidFill>
              </a:rPr>
              <a:t>Points of order ignored and replaced HOA with a non binding informal Communication Meeting.</a:t>
            </a:r>
          </a:p>
          <a:p>
            <a:pPr marL="742950" lvl="1" indent="-285750">
              <a:buFont typeface="Arial" panose="020B0604020202020204" pitchFamily="34" charset="0"/>
              <a:buChar char="•"/>
            </a:pPr>
            <a:endParaRPr lang="en-US" dirty="0" smtClean="0">
              <a:solidFill>
                <a:schemeClr val="tx1"/>
              </a:solidFill>
            </a:endParaRPr>
          </a:p>
          <a:p>
            <a:r>
              <a:rPr lang="en-US" b="1" dirty="0" smtClean="0">
                <a:solidFill>
                  <a:schemeClr val="tx1"/>
                </a:solidFill>
              </a:rPr>
              <a:t>NEXT STEPS</a:t>
            </a:r>
          </a:p>
          <a:p>
            <a:pPr marL="742950" lvl="1" indent="-285750">
              <a:buFont typeface="Arial" panose="020B0604020202020204" pitchFamily="34" charset="0"/>
              <a:buChar char="•"/>
            </a:pPr>
            <a:r>
              <a:rPr lang="en-US" dirty="0" smtClean="0">
                <a:solidFill>
                  <a:schemeClr val="tx1"/>
                </a:solidFill>
              </a:rPr>
              <a:t>Signed RAG membership forms….Urgent Action please form all RAG supporters approximately 80 which is </a:t>
            </a:r>
          </a:p>
          <a:p>
            <a:pPr marL="742950" lvl="1" indent="-285750">
              <a:buFont typeface="Arial" panose="020B0604020202020204" pitchFamily="34" charset="0"/>
              <a:buChar char="•"/>
            </a:pPr>
            <a:r>
              <a:rPr lang="en-US" dirty="0" smtClean="0">
                <a:solidFill>
                  <a:schemeClr val="tx1"/>
                </a:solidFill>
              </a:rPr>
              <a:t>Demand </a:t>
            </a:r>
            <a:r>
              <a:rPr lang="en-US" dirty="0" smtClean="0">
                <a:solidFill>
                  <a:schemeClr val="tx1"/>
                </a:solidFill>
              </a:rPr>
              <a:t>meeting with HOA Reps</a:t>
            </a:r>
            <a:endParaRPr lang="en-US" dirty="0">
              <a:solidFill>
                <a:schemeClr val="tx1"/>
              </a:solidFill>
            </a:endParaRPr>
          </a:p>
          <a:p>
            <a:pPr marL="742950" lvl="1" indent="-285750">
              <a:buFont typeface="Arial" panose="020B0604020202020204" pitchFamily="34" charset="0"/>
              <a:buChar char="•"/>
            </a:pPr>
            <a:r>
              <a:rPr lang="en-US" dirty="0" smtClean="0">
                <a:solidFill>
                  <a:schemeClr val="tx1"/>
                </a:solidFill>
              </a:rPr>
              <a:t>Continue to collect data and statistics</a:t>
            </a:r>
          </a:p>
          <a:p>
            <a:pPr marL="742950" lvl="1" indent="-285750">
              <a:buFont typeface="Arial" panose="020B0604020202020204" pitchFamily="34" charset="0"/>
              <a:buChar char="•"/>
            </a:pPr>
            <a:r>
              <a:rPr lang="en-US" dirty="0" smtClean="0">
                <a:solidFill>
                  <a:schemeClr val="tx1"/>
                </a:solidFill>
              </a:rPr>
              <a:t>Force the issue of Votes and HOA via </a:t>
            </a:r>
            <a:r>
              <a:rPr lang="en-US" dirty="0" err="1" smtClean="0">
                <a:solidFill>
                  <a:schemeClr val="tx1"/>
                </a:solidFill>
              </a:rPr>
              <a:t>Ombud</a:t>
            </a:r>
            <a:r>
              <a:rPr lang="en-US" dirty="0" smtClean="0">
                <a:solidFill>
                  <a:schemeClr val="tx1"/>
                </a:solidFill>
              </a:rPr>
              <a:t> or CIPC as MOI is clear</a:t>
            </a:r>
          </a:p>
          <a:p>
            <a:pPr marL="742950" lvl="1" indent="-285750">
              <a:buFont typeface="Arial" panose="020B0604020202020204" pitchFamily="34" charset="0"/>
              <a:buChar char="•"/>
            </a:pPr>
            <a:r>
              <a:rPr lang="en-US" dirty="0" smtClean="0">
                <a:solidFill>
                  <a:schemeClr val="tx1"/>
                </a:solidFill>
              </a:rPr>
              <a:t>Push for a revised home owners manual</a:t>
            </a:r>
          </a:p>
          <a:p>
            <a:pPr marL="742950" lvl="1" indent="-285750">
              <a:buFont typeface="Arial" panose="020B0604020202020204" pitchFamily="34" charset="0"/>
              <a:buChar char="•"/>
            </a:pPr>
            <a:r>
              <a:rPr lang="en-US" dirty="0" smtClean="0">
                <a:solidFill>
                  <a:schemeClr val="tx1"/>
                </a:solidFill>
              </a:rPr>
              <a:t>Push for better understanding and mandates on our board </a:t>
            </a:r>
            <a:r>
              <a:rPr lang="en-US" dirty="0" smtClean="0">
                <a:solidFill>
                  <a:schemeClr val="tx1"/>
                </a:solidFill>
              </a:rPr>
              <a:t>representatives</a:t>
            </a:r>
            <a:endParaRPr lang="en-US" dirty="0" smtClean="0">
              <a:solidFill>
                <a:schemeClr val="tx1"/>
              </a:solidFill>
            </a:endParaRPr>
          </a:p>
        </p:txBody>
      </p:sp>
      <p:sp>
        <p:nvSpPr>
          <p:cNvPr id="5" name="Pentagon 4"/>
          <p:cNvSpPr/>
          <p:nvPr/>
        </p:nvSpPr>
        <p:spPr>
          <a:xfrm>
            <a:off x="148046" y="5220647"/>
            <a:ext cx="12043954" cy="1554622"/>
          </a:xfrm>
          <a:prstGeom prst="homePlate">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chemeClr val="tx1"/>
                </a:solidFill>
              </a:rPr>
              <a:t>MEETING </a:t>
            </a:r>
            <a:r>
              <a:rPr lang="en-US" b="1" dirty="0" smtClean="0">
                <a:solidFill>
                  <a:schemeClr val="tx1"/>
                </a:solidFill>
              </a:rPr>
              <a:t>NOTES</a:t>
            </a:r>
          </a:p>
          <a:p>
            <a:pPr marL="285750" indent="-285750">
              <a:buFont typeface="Arial" panose="020B0604020202020204" pitchFamily="34" charset="0"/>
              <a:buChar char="•"/>
            </a:pPr>
            <a:r>
              <a:rPr lang="en-US" b="1" dirty="0" smtClean="0">
                <a:solidFill>
                  <a:schemeClr val="tx1"/>
                </a:solidFill>
              </a:rPr>
              <a:t>RAG Forms to be issued ASAP.</a:t>
            </a:r>
          </a:p>
          <a:p>
            <a:pPr marL="285750" indent="-285750">
              <a:buFont typeface="Arial" panose="020B0604020202020204" pitchFamily="34" charset="0"/>
              <a:buChar char="•"/>
            </a:pPr>
            <a:r>
              <a:rPr lang="en-US" b="1" dirty="0" smtClean="0">
                <a:solidFill>
                  <a:schemeClr val="tx1"/>
                </a:solidFill>
              </a:rPr>
              <a:t>Meeting with Tozer and </a:t>
            </a:r>
            <a:r>
              <a:rPr lang="en-US" b="1" dirty="0" err="1" smtClean="0">
                <a:solidFill>
                  <a:schemeClr val="tx1"/>
                </a:solidFill>
              </a:rPr>
              <a:t>Toplis</a:t>
            </a:r>
            <a:r>
              <a:rPr lang="en-US" b="1" dirty="0" smtClean="0">
                <a:solidFill>
                  <a:schemeClr val="tx1"/>
                </a:solidFill>
              </a:rPr>
              <a:t>.</a:t>
            </a:r>
            <a:endParaRPr lang="en-US" b="1" dirty="0" smtClean="0">
              <a:solidFill>
                <a:schemeClr val="tx1"/>
              </a:solidFill>
            </a:endParaRPr>
          </a:p>
          <a:p>
            <a:endParaRPr lang="en-US" b="1" dirty="0">
              <a:solidFill>
                <a:schemeClr val="tx1"/>
              </a:solidFill>
            </a:endParaRPr>
          </a:p>
          <a:p>
            <a:endParaRPr lang="en-US" b="1" dirty="0">
              <a:solidFill>
                <a:schemeClr val="tx1"/>
              </a:solidFill>
            </a:endParaRPr>
          </a:p>
        </p:txBody>
      </p:sp>
    </p:spTree>
    <p:extLst>
      <p:ext uri="{BB962C8B-B14F-4D97-AF65-F5344CB8AC3E}">
        <p14:creationId xmlns:p14="http://schemas.microsoft.com/office/powerpoint/2010/main" val="18696991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148046" y="126274"/>
            <a:ext cx="10383003" cy="416651"/>
          </a:xfrm>
        </p:spPr>
        <p:txBody>
          <a:bodyPr>
            <a:normAutofit/>
          </a:bodyPr>
          <a:lstStyle/>
          <a:p>
            <a:r>
              <a:rPr lang="en-US" sz="2000" dirty="0"/>
              <a:t>ACTION 2 - Cleaning Contract</a:t>
            </a:r>
          </a:p>
        </p:txBody>
      </p:sp>
      <p:sp>
        <p:nvSpPr>
          <p:cNvPr id="3" name="Text Placeholder 2"/>
          <p:cNvSpPr>
            <a:spLocks noGrp="1"/>
          </p:cNvSpPr>
          <p:nvPr>
            <p:ph type="body" sz="quarter" idx="12"/>
          </p:nvPr>
        </p:nvSpPr>
        <p:spPr>
          <a:xfrm>
            <a:off x="729352" y="949092"/>
            <a:ext cx="10739837" cy="2429834"/>
          </a:xfrm>
        </p:spPr>
        <p:txBody>
          <a:bodyPr>
            <a:normAutofit/>
          </a:bodyPr>
          <a:lstStyle/>
          <a:p>
            <a:r>
              <a:rPr lang="en-US" dirty="0" smtClean="0"/>
              <a:t> </a:t>
            </a:r>
          </a:p>
          <a:p>
            <a:endParaRPr lang="en-US" dirty="0"/>
          </a:p>
        </p:txBody>
      </p:sp>
      <p:sp>
        <p:nvSpPr>
          <p:cNvPr id="4" name="Pentagon 3"/>
          <p:cNvSpPr/>
          <p:nvPr/>
        </p:nvSpPr>
        <p:spPr>
          <a:xfrm>
            <a:off x="148046" y="542925"/>
            <a:ext cx="12043954" cy="4508046"/>
          </a:xfrm>
          <a:prstGeom prst="homePlate">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chemeClr val="tx1"/>
                </a:solidFill>
              </a:rPr>
              <a:t>PROGRESS - </a:t>
            </a:r>
            <a:r>
              <a:rPr lang="en-US" dirty="0" smtClean="0">
                <a:solidFill>
                  <a:schemeClr val="tx1"/>
                </a:solidFill>
              </a:rPr>
              <a:t>RAG Managed to get the cost increase changed but the answers to how this comes about and more importantly how to improve quality remains Open – Ryan appears to be trying and positive feedback. Announcement for permanent residents and private cleaners pending.</a:t>
            </a:r>
          </a:p>
          <a:p>
            <a:r>
              <a:rPr lang="en-US" b="1" dirty="0" smtClean="0">
                <a:solidFill>
                  <a:schemeClr val="tx1"/>
                </a:solidFill>
              </a:rPr>
              <a:t>KPL - STRATEGY IS </a:t>
            </a:r>
          </a:p>
          <a:p>
            <a:pPr marL="742950" lvl="1" indent="-285750">
              <a:buFont typeface="Arial" panose="020B0604020202020204" pitchFamily="34" charset="0"/>
              <a:buChar char="•"/>
            </a:pPr>
            <a:r>
              <a:rPr lang="en-US" dirty="0" smtClean="0">
                <a:solidFill>
                  <a:schemeClr val="tx1"/>
                </a:solidFill>
              </a:rPr>
              <a:t>TO PUT US DOWN TO COMPLAINING BUNCH </a:t>
            </a:r>
          </a:p>
          <a:p>
            <a:pPr marL="742950" lvl="1" indent="-285750">
              <a:buFont typeface="Arial" panose="020B0604020202020204" pitchFamily="34" charset="0"/>
              <a:buChar char="•"/>
            </a:pPr>
            <a:r>
              <a:rPr lang="en-US" dirty="0" smtClean="0">
                <a:solidFill>
                  <a:schemeClr val="tx1"/>
                </a:solidFill>
              </a:rPr>
              <a:t>AS KPL ARGUES SERVICE IS EXCELENT WITH ODD CONCERNS ONLY.</a:t>
            </a:r>
          </a:p>
          <a:p>
            <a:pPr marL="742950" lvl="1" indent="-285750">
              <a:buFont typeface="Arial" panose="020B0604020202020204" pitchFamily="34" charset="0"/>
              <a:buChar char="•"/>
            </a:pPr>
            <a:r>
              <a:rPr lang="en-US" dirty="0" smtClean="0">
                <a:solidFill>
                  <a:schemeClr val="tx1"/>
                </a:solidFill>
              </a:rPr>
              <a:t>DIVIDE US BY GIVING EACH A DIFFERENT STORY</a:t>
            </a:r>
          </a:p>
          <a:p>
            <a:r>
              <a:rPr lang="en-US" b="1" dirty="0" smtClean="0">
                <a:solidFill>
                  <a:schemeClr val="tx1"/>
                </a:solidFill>
              </a:rPr>
              <a:t>NEXT STEPS</a:t>
            </a:r>
          </a:p>
          <a:p>
            <a:pPr marL="285750" indent="-285750">
              <a:buFont typeface="Arial" panose="020B0604020202020204" pitchFamily="34" charset="0"/>
              <a:buChar char="•"/>
            </a:pPr>
            <a:r>
              <a:rPr lang="en-US" dirty="0" smtClean="0">
                <a:solidFill>
                  <a:schemeClr val="tx1"/>
                </a:solidFill>
              </a:rPr>
              <a:t>RAG - Home owners to complete Survey</a:t>
            </a:r>
          </a:p>
          <a:p>
            <a:pPr marL="285750" indent="-285750">
              <a:buFont typeface="Arial" panose="020B0604020202020204" pitchFamily="34" charset="0"/>
              <a:buChar char="•"/>
            </a:pPr>
            <a:r>
              <a:rPr lang="en-US" dirty="0">
                <a:solidFill>
                  <a:schemeClr val="tx1"/>
                </a:solidFill>
              </a:rPr>
              <a:t>RAG - </a:t>
            </a:r>
            <a:r>
              <a:rPr lang="en-US" dirty="0" smtClean="0">
                <a:solidFill>
                  <a:schemeClr val="tx1"/>
                </a:solidFill>
              </a:rPr>
              <a:t>Homeowners to complete a min expectations document for each type of cleaning and submit as they are not going to give details of what is included</a:t>
            </a:r>
          </a:p>
          <a:p>
            <a:pPr marL="285750" indent="-285750">
              <a:buFont typeface="Arial" panose="020B0604020202020204" pitchFamily="34" charset="0"/>
              <a:buChar char="•"/>
            </a:pPr>
            <a:r>
              <a:rPr lang="en-US" dirty="0">
                <a:solidFill>
                  <a:schemeClr val="tx1"/>
                </a:solidFill>
              </a:rPr>
              <a:t>RAG - </a:t>
            </a:r>
            <a:r>
              <a:rPr lang="en-US" dirty="0" smtClean="0">
                <a:solidFill>
                  <a:schemeClr val="tx1"/>
                </a:solidFill>
              </a:rPr>
              <a:t>Home owners to report cleaning challenges and damages on the </a:t>
            </a:r>
            <a:r>
              <a:rPr lang="en-US" dirty="0" err="1" smtClean="0">
                <a:solidFill>
                  <a:schemeClr val="tx1"/>
                </a:solidFill>
              </a:rPr>
              <a:t>whatsapp</a:t>
            </a:r>
            <a:r>
              <a:rPr lang="en-US" dirty="0" smtClean="0">
                <a:solidFill>
                  <a:schemeClr val="tx1"/>
                </a:solidFill>
              </a:rPr>
              <a:t> group</a:t>
            </a:r>
          </a:p>
          <a:p>
            <a:pPr marL="285750" indent="-285750">
              <a:buFont typeface="Arial" panose="020B0604020202020204" pitchFamily="34" charset="0"/>
              <a:buChar char="•"/>
            </a:pPr>
            <a:r>
              <a:rPr lang="en-US" dirty="0">
                <a:solidFill>
                  <a:schemeClr val="tx1"/>
                </a:solidFill>
              </a:rPr>
              <a:t>RAG - </a:t>
            </a:r>
            <a:r>
              <a:rPr lang="en-US" dirty="0" smtClean="0">
                <a:solidFill>
                  <a:schemeClr val="tx1"/>
                </a:solidFill>
              </a:rPr>
              <a:t>Homeowners to consolidate concerns on a monthly basis and demand response to what has been done</a:t>
            </a:r>
          </a:p>
          <a:p>
            <a:endParaRPr lang="en-US" dirty="0" smtClean="0">
              <a:solidFill>
                <a:schemeClr val="tx1"/>
              </a:solidFill>
            </a:endParaRPr>
          </a:p>
        </p:txBody>
      </p:sp>
      <p:sp>
        <p:nvSpPr>
          <p:cNvPr id="5" name="Pentagon 4"/>
          <p:cNvSpPr/>
          <p:nvPr/>
        </p:nvSpPr>
        <p:spPr>
          <a:xfrm>
            <a:off x="148046" y="5220647"/>
            <a:ext cx="12043954" cy="1554622"/>
          </a:xfrm>
          <a:prstGeom prst="homePlate">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chemeClr val="tx1"/>
                </a:solidFill>
              </a:rPr>
              <a:t>MEETING </a:t>
            </a:r>
            <a:r>
              <a:rPr lang="en-US" b="1" dirty="0" smtClean="0">
                <a:solidFill>
                  <a:schemeClr val="tx1"/>
                </a:solidFill>
              </a:rPr>
              <a:t>NOTES</a:t>
            </a:r>
          </a:p>
          <a:p>
            <a:r>
              <a:rPr lang="en-US" b="1" dirty="0" smtClean="0">
                <a:solidFill>
                  <a:schemeClr val="tx1"/>
                </a:solidFill>
              </a:rPr>
              <a:t>LAUNDRY QUESTION – VM SENT A LETTER, SYSTEM NOT WORKING.</a:t>
            </a:r>
          </a:p>
          <a:p>
            <a:r>
              <a:rPr lang="en-US" b="1" dirty="0" smtClean="0">
                <a:solidFill>
                  <a:schemeClr val="tx1"/>
                </a:solidFill>
              </a:rPr>
              <a:t>BASIS of changing. WHY so many or daily changes. Policy…..</a:t>
            </a:r>
          </a:p>
          <a:p>
            <a:r>
              <a:rPr lang="en-US" b="1" dirty="0" smtClean="0">
                <a:solidFill>
                  <a:schemeClr val="tx1"/>
                </a:solidFill>
              </a:rPr>
              <a:t>Training of cleaning staff.</a:t>
            </a:r>
            <a:endParaRPr lang="en-US" b="1" dirty="0" smtClean="0">
              <a:solidFill>
                <a:schemeClr val="tx1"/>
              </a:solidFill>
            </a:endParaRPr>
          </a:p>
          <a:p>
            <a:endParaRPr lang="en-US" b="1" dirty="0">
              <a:solidFill>
                <a:schemeClr val="tx1"/>
              </a:solidFill>
            </a:endParaRPr>
          </a:p>
          <a:p>
            <a:endParaRPr lang="en-US" b="1" dirty="0">
              <a:solidFill>
                <a:schemeClr val="tx1"/>
              </a:solidFill>
            </a:endParaRPr>
          </a:p>
        </p:txBody>
      </p:sp>
    </p:spTree>
    <p:extLst>
      <p:ext uri="{BB962C8B-B14F-4D97-AF65-F5344CB8AC3E}">
        <p14:creationId xmlns:p14="http://schemas.microsoft.com/office/powerpoint/2010/main" val="6747920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148046" y="173899"/>
            <a:ext cx="10383003" cy="397601"/>
          </a:xfrm>
        </p:spPr>
        <p:txBody>
          <a:bodyPr>
            <a:normAutofit/>
          </a:bodyPr>
          <a:lstStyle/>
          <a:p>
            <a:r>
              <a:rPr lang="en-US" sz="2000" dirty="0"/>
              <a:t>ACTION 3 – HOA Meetings</a:t>
            </a:r>
          </a:p>
        </p:txBody>
      </p:sp>
      <p:sp>
        <p:nvSpPr>
          <p:cNvPr id="3" name="Text Placeholder 2"/>
          <p:cNvSpPr>
            <a:spLocks noGrp="1"/>
          </p:cNvSpPr>
          <p:nvPr>
            <p:ph type="body" sz="quarter" idx="12"/>
          </p:nvPr>
        </p:nvSpPr>
        <p:spPr>
          <a:xfrm>
            <a:off x="729352" y="949092"/>
            <a:ext cx="10739837" cy="2429834"/>
          </a:xfrm>
        </p:spPr>
        <p:txBody>
          <a:bodyPr>
            <a:normAutofit/>
          </a:bodyPr>
          <a:lstStyle/>
          <a:p>
            <a:r>
              <a:rPr lang="en-US" dirty="0" smtClean="0"/>
              <a:t> </a:t>
            </a:r>
          </a:p>
          <a:p>
            <a:endParaRPr lang="en-US" dirty="0"/>
          </a:p>
        </p:txBody>
      </p:sp>
      <p:sp>
        <p:nvSpPr>
          <p:cNvPr id="4" name="Pentagon 3"/>
          <p:cNvSpPr/>
          <p:nvPr/>
        </p:nvSpPr>
        <p:spPr>
          <a:xfrm>
            <a:off x="148046" y="571500"/>
            <a:ext cx="12043954" cy="4479471"/>
          </a:xfrm>
          <a:prstGeom prst="homePlate">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chemeClr val="tx1"/>
                </a:solidFill>
              </a:rPr>
              <a:t>PROGRESS – </a:t>
            </a:r>
            <a:r>
              <a:rPr lang="en-US" dirty="0" smtClean="0">
                <a:solidFill>
                  <a:schemeClr val="tx1"/>
                </a:solidFill>
              </a:rPr>
              <a:t>KPL HOA reduced to 1 formal meeting per year AGM – Major concern as accounts and formal actions can only be elevated 1/year.</a:t>
            </a:r>
          </a:p>
          <a:p>
            <a:r>
              <a:rPr lang="en-US" b="1" dirty="0" smtClean="0">
                <a:solidFill>
                  <a:schemeClr val="tx1"/>
                </a:solidFill>
              </a:rPr>
              <a:t>KPL - STRATEGY IS </a:t>
            </a:r>
          </a:p>
          <a:p>
            <a:pPr marL="742950" lvl="1" indent="-285750">
              <a:buFont typeface="Arial" panose="020B0604020202020204" pitchFamily="34" charset="0"/>
              <a:buChar char="•"/>
            </a:pPr>
            <a:r>
              <a:rPr lang="en-US" dirty="0" smtClean="0">
                <a:solidFill>
                  <a:schemeClr val="tx1"/>
                </a:solidFill>
              </a:rPr>
              <a:t>Provide Alternate Communication Meetings</a:t>
            </a:r>
          </a:p>
          <a:p>
            <a:pPr marL="742950" lvl="1" indent="-285750">
              <a:buFont typeface="Arial" panose="020B0604020202020204" pitchFamily="34" charset="0"/>
              <a:buChar char="•"/>
            </a:pPr>
            <a:r>
              <a:rPr lang="en-US" dirty="0" smtClean="0">
                <a:solidFill>
                  <a:schemeClr val="tx1"/>
                </a:solidFill>
              </a:rPr>
              <a:t>HOA representatives have simply been Lacking and refused to meet with RAG</a:t>
            </a:r>
          </a:p>
          <a:p>
            <a:pPr marL="742950" lvl="1" indent="-285750">
              <a:buFont typeface="Arial" panose="020B0604020202020204" pitchFamily="34" charset="0"/>
              <a:buChar char="•"/>
            </a:pPr>
            <a:r>
              <a:rPr lang="en-US" dirty="0" smtClean="0">
                <a:solidFill>
                  <a:schemeClr val="tx1"/>
                </a:solidFill>
              </a:rPr>
              <a:t>All points of order raised have been ignored</a:t>
            </a:r>
          </a:p>
          <a:p>
            <a:pPr marL="742950" lvl="1" indent="-285750">
              <a:buFont typeface="Arial" panose="020B0604020202020204" pitchFamily="34" charset="0"/>
              <a:buChar char="•"/>
            </a:pPr>
            <a:r>
              <a:rPr lang="en-US" dirty="0" smtClean="0">
                <a:solidFill>
                  <a:schemeClr val="tx1"/>
                </a:solidFill>
              </a:rPr>
              <a:t>Deliberate mixing up of Sectional and </a:t>
            </a:r>
            <a:r>
              <a:rPr lang="en-US" dirty="0" err="1" smtClean="0">
                <a:solidFill>
                  <a:schemeClr val="tx1"/>
                </a:solidFill>
              </a:rPr>
              <a:t>Shareblock</a:t>
            </a:r>
            <a:r>
              <a:rPr lang="en-US" dirty="0" smtClean="0">
                <a:solidFill>
                  <a:schemeClr val="tx1"/>
                </a:solidFill>
              </a:rPr>
              <a:t> and not allowing us 10% right to call special HOA</a:t>
            </a:r>
          </a:p>
          <a:p>
            <a:pPr marL="742950" lvl="1" indent="-285750">
              <a:buFont typeface="Arial" panose="020B0604020202020204" pitchFamily="34" charset="0"/>
              <a:buChar char="•"/>
            </a:pPr>
            <a:endParaRPr lang="en-US" dirty="0" smtClean="0">
              <a:solidFill>
                <a:schemeClr val="tx1"/>
              </a:solidFill>
            </a:endParaRPr>
          </a:p>
          <a:p>
            <a:r>
              <a:rPr lang="en-US" b="1" dirty="0" smtClean="0">
                <a:solidFill>
                  <a:schemeClr val="tx1"/>
                </a:solidFill>
              </a:rPr>
              <a:t>NEXT STEPS</a:t>
            </a:r>
          </a:p>
          <a:p>
            <a:pPr marL="285750" indent="-285750">
              <a:buFont typeface="Arial" panose="020B0604020202020204" pitchFamily="34" charset="0"/>
              <a:buChar char="•"/>
            </a:pPr>
            <a:r>
              <a:rPr lang="en-US" dirty="0" smtClean="0">
                <a:solidFill>
                  <a:schemeClr val="tx1"/>
                </a:solidFill>
              </a:rPr>
              <a:t>RAG – Demand meeting with HOA Reps</a:t>
            </a:r>
          </a:p>
          <a:p>
            <a:pPr marL="285750" indent="-285750">
              <a:buFont typeface="Arial" panose="020B0604020202020204" pitchFamily="34" charset="0"/>
              <a:buChar char="•"/>
            </a:pPr>
            <a:r>
              <a:rPr lang="en-US" dirty="0" smtClean="0">
                <a:solidFill>
                  <a:schemeClr val="tx1"/>
                </a:solidFill>
              </a:rPr>
              <a:t>RAG – Escalate MOI Clause 14 to CPIC for resolution</a:t>
            </a:r>
          </a:p>
          <a:p>
            <a:pPr marL="285750" indent="-285750">
              <a:buFont typeface="Arial" panose="020B0604020202020204" pitchFamily="34" charset="0"/>
              <a:buChar char="•"/>
            </a:pPr>
            <a:r>
              <a:rPr lang="en-US" dirty="0">
                <a:solidFill>
                  <a:schemeClr val="tx1"/>
                </a:solidFill>
              </a:rPr>
              <a:t>RAG </a:t>
            </a:r>
            <a:r>
              <a:rPr lang="en-US" dirty="0" smtClean="0">
                <a:solidFill>
                  <a:schemeClr val="tx1"/>
                </a:solidFill>
              </a:rPr>
              <a:t>– To draft prescriptive mandates to both Sectional and </a:t>
            </a:r>
            <a:r>
              <a:rPr lang="en-US" dirty="0" err="1" smtClean="0">
                <a:solidFill>
                  <a:schemeClr val="tx1"/>
                </a:solidFill>
              </a:rPr>
              <a:t>Shareblock</a:t>
            </a:r>
            <a:r>
              <a:rPr lang="en-US" dirty="0" smtClean="0">
                <a:solidFill>
                  <a:schemeClr val="tx1"/>
                </a:solidFill>
              </a:rPr>
              <a:t> members – We tell them what they allowed to do or not do without our consent – Will include approval of budgets and expenditure.</a:t>
            </a:r>
          </a:p>
        </p:txBody>
      </p:sp>
      <p:sp>
        <p:nvSpPr>
          <p:cNvPr id="5" name="Pentagon 4"/>
          <p:cNvSpPr/>
          <p:nvPr/>
        </p:nvSpPr>
        <p:spPr>
          <a:xfrm>
            <a:off x="148046" y="5220647"/>
            <a:ext cx="12043954" cy="1554622"/>
          </a:xfrm>
          <a:prstGeom prst="homePlate">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chemeClr val="tx1"/>
                </a:solidFill>
              </a:rPr>
              <a:t>MEETING NOTES</a:t>
            </a:r>
          </a:p>
          <a:p>
            <a:endParaRPr lang="en-US" b="1" dirty="0">
              <a:solidFill>
                <a:schemeClr val="tx1"/>
              </a:solidFill>
            </a:endParaRPr>
          </a:p>
          <a:p>
            <a:endParaRPr lang="en-US" b="1" dirty="0">
              <a:solidFill>
                <a:schemeClr val="tx1"/>
              </a:solidFill>
            </a:endParaRPr>
          </a:p>
        </p:txBody>
      </p:sp>
    </p:spTree>
    <p:extLst>
      <p:ext uri="{BB962C8B-B14F-4D97-AF65-F5344CB8AC3E}">
        <p14:creationId xmlns:p14="http://schemas.microsoft.com/office/powerpoint/2010/main" val="17380452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148046" y="173899"/>
            <a:ext cx="10383003" cy="397601"/>
          </a:xfrm>
        </p:spPr>
        <p:txBody>
          <a:bodyPr>
            <a:normAutofit/>
          </a:bodyPr>
          <a:lstStyle/>
          <a:p>
            <a:r>
              <a:rPr lang="en-US" sz="2000" dirty="0"/>
              <a:t>ACTION 4</a:t>
            </a:r>
            <a:r>
              <a:rPr lang="en-US" sz="2000" dirty="0" smtClean="0"/>
              <a:t> </a:t>
            </a:r>
            <a:r>
              <a:rPr lang="en-US" sz="2000" dirty="0"/>
              <a:t>– </a:t>
            </a:r>
            <a:r>
              <a:rPr lang="en-US" sz="2000" dirty="0" smtClean="0"/>
              <a:t>REVENUE SIDE OF EQUATION</a:t>
            </a:r>
            <a:endParaRPr lang="en-US" sz="2000" dirty="0"/>
          </a:p>
        </p:txBody>
      </p:sp>
      <p:sp>
        <p:nvSpPr>
          <p:cNvPr id="3" name="Text Placeholder 2"/>
          <p:cNvSpPr>
            <a:spLocks noGrp="1"/>
          </p:cNvSpPr>
          <p:nvPr>
            <p:ph type="body" sz="quarter" idx="12"/>
          </p:nvPr>
        </p:nvSpPr>
        <p:spPr>
          <a:xfrm>
            <a:off x="729352" y="949092"/>
            <a:ext cx="10739837" cy="2429834"/>
          </a:xfrm>
        </p:spPr>
        <p:txBody>
          <a:bodyPr>
            <a:normAutofit/>
          </a:bodyPr>
          <a:lstStyle/>
          <a:p>
            <a:r>
              <a:rPr lang="en-US" dirty="0" smtClean="0"/>
              <a:t> </a:t>
            </a:r>
          </a:p>
          <a:p>
            <a:endParaRPr lang="en-US" dirty="0"/>
          </a:p>
        </p:txBody>
      </p:sp>
      <p:sp>
        <p:nvSpPr>
          <p:cNvPr id="4" name="Pentagon 3"/>
          <p:cNvSpPr/>
          <p:nvPr/>
        </p:nvSpPr>
        <p:spPr>
          <a:xfrm>
            <a:off x="148046" y="571500"/>
            <a:ext cx="12043954" cy="4479471"/>
          </a:xfrm>
          <a:prstGeom prst="homePlate">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chemeClr val="tx1"/>
                </a:solidFill>
              </a:rPr>
              <a:t>PROGRESS – </a:t>
            </a:r>
            <a:r>
              <a:rPr lang="en-US" dirty="0" smtClean="0">
                <a:solidFill>
                  <a:schemeClr val="tx1"/>
                </a:solidFill>
              </a:rPr>
              <a:t>Various Ideas Proposed including Paddle, Spa Restaurant etc.</a:t>
            </a:r>
          </a:p>
          <a:p>
            <a:endParaRPr lang="en-US" dirty="0" smtClean="0">
              <a:solidFill>
                <a:schemeClr val="tx1"/>
              </a:solidFill>
            </a:endParaRPr>
          </a:p>
          <a:p>
            <a:r>
              <a:rPr lang="en-US" b="1" dirty="0" smtClean="0">
                <a:solidFill>
                  <a:schemeClr val="tx1"/>
                </a:solidFill>
              </a:rPr>
              <a:t>KPL - STRATEGY IS </a:t>
            </a:r>
          </a:p>
          <a:p>
            <a:pPr marL="742950" lvl="1" indent="-285750">
              <a:buFont typeface="Arial" panose="020B0604020202020204" pitchFamily="34" charset="0"/>
              <a:buChar char="•"/>
            </a:pPr>
            <a:r>
              <a:rPr lang="en-US" dirty="0" smtClean="0">
                <a:solidFill>
                  <a:schemeClr val="tx1"/>
                </a:solidFill>
              </a:rPr>
              <a:t>Invited KPL to share ideas but non - forthcoming</a:t>
            </a:r>
          </a:p>
          <a:p>
            <a:pPr marL="742950" lvl="1" indent="-285750">
              <a:buFont typeface="Arial" panose="020B0604020202020204" pitchFamily="34" charset="0"/>
              <a:buChar char="•"/>
            </a:pPr>
            <a:endParaRPr lang="en-US" dirty="0" smtClean="0">
              <a:solidFill>
                <a:schemeClr val="tx1"/>
              </a:solidFill>
            </a:endParaRPr>
          </a:p>
          <a:p>
            <a:r>
              <a:rPr lang="en-US" b="1" dirty="0" smtClean="0">
                <a:solidFill>
                  <a:schemeClr val="tx1"/>
                </a:solidFill>
              </a:rPr>
              <a:t>NEXT STEPS</a:t>
            </a:r>
          </a:p>
          <a:p>
            <a:pPr marL="285750" indent="-285750">
              <a:buFont typeface="Arial" panose="020B0604020202020204" pitchFamily="34" charset="0"/>
              <a:buChar char="•"/>
            </a:pPr>
            <a:r>
              <a:rPr lang="en-US" dirty="0" smtClean="0">
                <a:solidFill>
                  <a:schemeClr val="tx1"/>
                </a:solidFill>
              </a:rPr>
              <a:t>Develop Business cases and present at future HOA meetings.</a:t>
            </a:r>
          </a:p>
        </p:txBody>
      </p:sp>
      <p:sp>
        <p:nvSpPr>
          <p:cNvPr id="5" name="Pentagon 4"/>
          <p:cNvSpPr/>
          <p:nvPr/>
        </p:nvSpPr>
        <p:spPr>
          <a:xfrm>
            <a:off x="148046" y="5220647"/>
            <a:ext cx="12043954" cy="1554622"/>
          </a:xfrm>
          <a:prstGeom prst="homePlate">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b="1" dirty="0" smtClean="0">
                <a:solidFill>
                  <a:schemeClr val="tx1"/>
                </a:solidFill>
              </a:rPr>
              <a:t>MEETING NOTES</a:t>
            </a:r>
          </a:p>
          <a:p>
            <a:endParaRPr lang="en-US" b="1" dirty="0">
              <a:solidFill>
                <a:schemeClr val="tx1"/>
              </a:solidFill>
            </a:endParaRPr>
          </a:p>
          <a:p>
            <a:endParaRPr lang="en-US" b="1" dirty="0">
              <a:solidFill>
                <a:schemeClr val="tx1"/>
              </a:solidFill>
            </a:endParaRPr>
          </a:p>
        </p:txBody>
      </p:sp>
    </p:spTree>
    <p:extLst>
      <p:ext uri="{BB962C8B-B14F-4D97-AF65-F5344CB8AC3E}">
        <p14:creationId xmlns:p14="http://schemas.microsoft.com/office/powerpoint/2010/main" val="14732775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ata slides">
  <a:themeElements>
    <a:clrScheme name="Custom 93">
      <a:dk1>
        <a:srgbClr val="333333"/>
      </a:dk1>
      <a:lt1>
        <a:sysClr val="window" lastClr="FFFFFF"/>
      </a:lt1>
      <a:dk2>
        <a:srgbClr val="666666"/>
      </a:dk2>
      <a:lt2>
        <a:srgbClr val="EEECE1"/>
      </a:lt2>
      <a:accent1>
        <a:srgbClr val="00BF6F"/>
      </a:accent1>
      <a:accent2>
        <a:srgbClr val="507CB6"/>
      </a:accent2>
      <a:accent3>
        <a:srgbClr val="F9BE00"/>
      </a:accent3>
      <a:accent4>
        <a:srgbClr val="6BC8CD"/>
      </a:accent4>
      <a:accent5>
        <a:srgbClr val="EA854B"/>
      </a:accent5>
      <a:accent6>
        <a:srgbClr val="7D5E8F"/>
      </a:accent6>
      <a:hlink>
        <a:srgbClr val="31859C"/>
      </a:hlink>
      <a:folHlink>
        <a:srgbClr val="31859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7110</TotalTime>
  <Words>2525</Words>
  <Application>Microsoft Office PowerPoint</Application>
  <PresentationFormat>Widescreen</PresentationFormat>
  <Paragraphs>338</Paragraphs>
  <Slides>29</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29</vt:i4>
      </vt:variant>
    </vt:vector>
  </HeadingPairs>
  <TitlesOfParts>
    <vt:vector size="35" baseType="lpstr">
      <vt:lpstr>Arial</vt:lpstr>
      <vt:lpstr>Calibri</vt:lpstr>
      <vt:lpstr>Calibri Light</vt:lpstr>
      <vt:lpstr>Helvetica Neue</vt:lpstr>
      <vt:lpstr>Office Theme</vt:lpstr>
      <vt:lpstr>Data slides</vt:lpstr>
      <vt:lpstr>PowerPoint Presentation</vt:lpstr>
      <vt:lpstr>Preamble, Purpose, Intent &amp; Mission </vt:lpstr>
      <vt:lpstr>PowerPoint Presentation</vt:lpstr>
      <vt:lpstr>Matters Arising - KPL RAG-  17 Feb 2024 meeting 1/2024 Meeting actions &amp; Next Steps ( at time up to 29 participants – Zoom) Partial recordings available on request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Progress with Survey ( Poor completion rates &amp; could be skewed results)  Must try and get “Happy or satisfied” People to also complete</vt:lpstr>
      <vt:lpstr>Q4: At the moment members have no structured manner to approach the concerns of owners specifically either sectional title or share block.</vt:lpstr>
      <vt:lpstr>PowerPoint Presentation</vt:lpstr>
      <vt:lpstr>Q10: General satisfaction with the current management at KPL inclusive our HOA members on the board (Pick all relevant to you)</vt:lpstr>
      <vt:lpstr>Q10: General satisfaction with the current management at KPL inclusive our HOA members on the board (Pick all relevant to you)</vt:lpstr>
      <vt:lpstr>PowerPoint Presentation</vt:lpstr>
      <vt:lpstr>PowerPoint Presentation</vt:lpstr>
      <vt:lpstr>PowerPoint Presentation</vt:lpstr>
      <vt:lpstr>PowerPoint Presentation</vt:lpstr>
      <vt:lpstr>PowerPoint Presentation</vt:lpstr>
      <vt:lpstr>PowerPoint Presentation</vt:lpstr>
      <vt:lpstr>KPL RAG Rules of Engagement</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KPL RAG</dc:title>
  <dc:creator>Vits</dc:creator>
  <cp:lastModifiedBy>Vits</cp:lastModifiedBy>
  <cp:revision>62</cp:revision>
  <dcterms:created xsi:type="dcterms:W3CDTF">2024-02-16T20:38:10Z</dcterms:created>
  <dcterms:modified xsi:type="dcterms:W3CDTF">2024-04-06T10:40:30Z</dcterms:modified>
</cp:coreProperties>
</file>